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9" r:id="rId2"/>
    <p:sldId id="263" r:id="rId3"/>
    <p:sldId id="262" r:id="rId4"/>
    <p:sldId id="264" r:id="rId5"/>
    <p:sldId id="257" r:id="rId6"/>
    <p:sldId id="258" r:id="rId7"/>
    <p:sldId id="267" r:id="rId8"/>
    <p:sldId id="260" r:id="rId9"/>
    <p:sldId id="261" r:id="rId10"/>
    <p:sldId id="265" r:id="rId11"/>
    <p:sldId id="266" r:id="rId12"/>
  </p:sldIdLst>
  <p:sldSz cx="24384000" cy="13716000"/>
  <p:notesSz cx="6858000" cy="9144000"/>
  <p:defaultTextStyle>
    <a:lvl1pPr algn="ctr" defTabSz="584200">
      <a:defRPr sz="4600">
        <a:latin typeface="+mn-lt"/>
        <a:ea typeface="+mn-ea"/>
        <a:cs typeface="+mn-cs"/>
        <a:sym typeface="Helvetica Light"/>
      </a:defRPr>
    </a:lvl1pPr>
    <a:lvl2pPr indent="228600" algn="ctr" defTabSz="584200">
      <a:defRPr sz="4600">
        <a:latin typeface="+mn-lt"/>
        <a:ea typeface="+mn-ea"/>
        <a:cs typeface="+mn-cs"/>
        <a:sym typeface="Helvetica Light"/>
      </a:defRPr>
    </a:lvl2pPr>
    <a:lvl3pPr indent="457200" algn="ctr" defTabSz="584200">
      <a:defRPr sz="4600">
        <a:latin typeface="+mn-lt"/>
        <a:ea typeface="+mn-ea"/>
        <a:cs typeface="+mn-cs"/>
        <a:sym typeface="Helvetica Light"/>
      </a:defRPr>
    </a:lvl3pPr>
    <a:lvl4pPr indent="685800" algn="ctr" defTabSz="584200">
      <a:defRPr sz="4600">
        <a:latin typeface="+mn-lt"/>
        <a:ea typeface="+mn-ea"/>
        <a:cs typeface="+mn-cs"/>
        <a:sym typeface="Helvetica Light"/>
      </a:defRPr>
    </a:lvl4pPr>
    <a:lvl5pPr indent="914400" algn="ctr" defTabSz="584200">
      <a:defRPr sz="4600">
        <a:latin typeface="+mn-lt"/>
        <a:ea typeface="+mn-ea"/>
        <a:cs typeface="+mn-cs"/>
        <a:sym typeface="Helvetica Light"/>
      </a:defRPr>
    </a:lvl5pPr>
    <a:lvl6pPr indent="1143000" algn="ctr" defTabSz="584200">
      <a:defRPr sz="4600">
        <a:latin typeface="+mn-lt"/>
        <a:ea typeface="+mn-ea"/>
        <a:cs typeface="+mn-cs"/>
        <a:sym typeface="Helvetica Light"/>
      </a:defRPr>
    </a:lvl6pPr>
    <a:lvl7pPr indent="1371600" algn="ctr" defTabSz="584200">
      <a:defRPr sz="4600">
        <a:latin typeface="+mn-lt"/>
        <a:ea typeface="+mn-ea"/>
        <a:cs typeface="+mn-cs"/>
        <a:sym typeface="Helvetica Light"/>
      </a:defRPr>
    </a:lvl7pPr>
    <a:lvl8pPr indent="1600200" algn="ctr" defTabSz="584200">
      <a:defRPr sz="4600">
        <a:latin typeface="+mn-lt"/>
        <a:ea typeface="+mn-ea"/>
        <a:cs typeface="+mn-cs"/>
        <a:sym typeface="Helvetica Light"/>
      </a:defRPr>
    </a:lvl8pPr>
    <a:lvl9pPr indent="1828800" algn="ctr" defTabSz="584200">
      <a:defRPr sz="46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94E"/>
    <a:srgbClr val="FFCC00"/>
    <a:srgbClr val="CCCCFF"/>
    <a:srgbClr val="CC0099"/>
    <a:srgbClr val="FF6600"/>
    <a:srgbClr val="9999FF"/>
    <a:srgbClr val="F94723"/>
    <a:srgbClr val="9966FF"/>
    <a:srgbClr val="CC99FF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72" autoAdjust="0"/>
    <p:restoredTop sz="94249" autoAdjust="0"/>
  </p:normalViewPr>
  <p:slideViewPr>
    <p:cSldViewPr snapToGrid="0">
      <p:cViewPr varScale="1">
        <p:scale>
          <a:sx n="34" d="100"/>
          <a:sy n="34" d="100"/>
        </p:scale>
        <p:origin x="92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6673453" y="8800207"/>
            <a:ext cx="11037095" cy="1500188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08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6673453" y="10353972"/>
            <a:ext cx="11037095" cy="119211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00"/>
            </a:lvl1pPr>
            <a:lvl2pPr marL="0" indent="228600" algn="ctr">
              <a:spcBef>
                <a:spcPts val="0"/>
              </a:spcBef>
              <a:buSzTx/>
              <a:buNone/>
              <a:defRPr sz="4200"/>
            </a:lvl2pPr>
            <a:lvl3pPr marL="0" indent="457200" algn="ctr">
              <a:spcBef>
                <a:spcPts val="0"/>
              </a:spcBef>
              <a:buSzTx/>
              <a:buNone/>
              <a:defRPr sz="4200"/>
            </a:lvl3pPr>
            <a:lvl4pPr marL="0" indent="685800" algn="ctr">
              <a:spcBef>
                <a:spcPts val="0"/>
              </a:spcBef>
              <a:buSzTx/>
              <a:buNone/>
              <a:defRPr sz="4200"/>
            </a:lvl4pPr>
            <a:lvl5pPr marL="0" indent="914400" algn="ctr">
              <a:spcBef>
                <a:spcPts val="0"/>
              </a:spcBef>
              <a:buSzTx/>
              <a:buNone/>
              <a:defRPr sz="4200"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6673453" y="5116710"/>
            <a:ext cx="11037095" cy="348258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08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6338589" y="2384226"/>
            <a:ext cx="5625704" cy="4205884"/>
          </a:xfrm>
          <a:prstGeom prst="rect">
            <a:avLst/>
          </a:prstGeom>
        </p:spPr>
        <p:txBody>
          <a:bodyPr anchor="b"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6338589" y="6737449"/>
            <a:ext cx="5625704" cy="432643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00"/>
            </a:lvl1pPr>
            <a:lvl2pPr marL="0" indent="228600" algn="ctr">
              <a:spcBef>
                <a:spcPts val="0"/>
              </a:spcBef>
              <a:buSzTx/>
              <a:buNone/>
              <a:defRPr sz="4200"/>
            </a:lvl2pPr>
            <a:lvl3pPr marL="0" indent="457200" algn="ctr">
              <a:spcBef>
                <a:spcPts val="0"/>
              </a:spcBef>
              <a:buSzTx/>
              <a:buNone/>
              <a:defRPr sz="4200"/>
            </a:lvl3pPr>
            <a:lvl4pPr marL="0" indent="685800" algn="ctr">
              <a:spcBef>
                <a:spcPts val="0"/>
              </a:spcBef>
              <a:buSzTx/>
              <a:buNone/>
              <a:defRPr sz="4200"/>
            </a:lvl4pPr>
            <a:lvl5pPr marL="0" indent="914400" algn="ctr">
              <a:spcBef>
                <a:spcPts val="0"/>
              </a:spcBef>
              <a:buSzTx/>
              <a:buNone/>
              <a:defRPr sz="4200"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08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08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600"/>
              <a:t>Body Level One</a:t>
            </a:r>
          </a:p>
          <a:p>
            <a:pPr lvl="1">
              <a:defRPr sz="1800"/>
            </a:pPr>
            <a:r>
              <a:rPr sz="4600"/>
              <a:t>Body Level Two</a:t>
            </a:r>
          </a:p>
          <a:p>
            <a:pPr lvl="2">
              <a:defRPr sz="1800"/>
            </a:pPr>
            <a:r>
              <a:rPr sz="4600"/>
              <a:t>Body Level Three</a:t>
            </a:r>
          </a:p>
          <a:p>
            <a:pPr lvl="3">
              <a:defRPr sz="1800"/>
            </a:pPr>
            <a:r>
              <a:rPr sz="4600"/>
              <a:t>Body Level Four</a:t>
            </a:r>
          </a:p>
          <a:p>
            <a:pPr lvl="4">
              <a:defRPr sz="1800"/>
            </a:pPr>
            <a:r>
              <a:rPr sz="4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08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6338589" y="4460378"/>
            <a:ext cx="5625704" cy="6630295"/>
          </a:xfrm>
          <a:prstGeom prst="rect">
            <a:avLst/>
          </a:prstGeom>
        </p:spPr>
        <p:txBody>
          <a:bodyPr/>
          <a:lstStyle>
            <a:lvl1pPr marL="440871" indent="-440871">
              <a:spcBef>
                <a:spcPts val="3200"/>
              </a:spcBef>
              <a:defRPr sz="3600"/>
            </a:lvl1pPr>
            <a:lvl2pPr marL="783771" indent="-440871">
              <a:spcBef>
                <a:spcPts val="3200"/>
              </a:spcBef>
              <a:defRPr sz="3600"/>
            </a:lvl2pPr>
            <a:lvl3pPr marL="1126671" indent="-440871">
              <a:spcBef>
                <a:spcPts val="3200"/>
              </a:spcBef>
              <a:defRPr sz="3600"/>
            </a:lvl3pPr>
            <a:lvl4pPr marL="1469571" indent="-440871">
              <a:spcBef>
                <a:spcPts val="3200"/>
              </a:spcBef>
              <a:defRPr sz="3600"/>
            </a:lvl4pPr>
            <a:lvl5pPr marL="1812471" indent="-440871">
              <a:spcBef>
                <a:spcPts val="3200"/>
              </a:spcBef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6338589" y="3053952"/>
            <a:ext cx="11706822" cy="760809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600"/>
              <a:t>Body Level One</a:t>
            </a:r>
          </a:p>
          <a:p>
            <a:pPr lvl="1">
              <a:defRPr sz="1800"/>
            </a:pPr>
            <a:r>
              <a:rPr sz="4600"/>
              <a:t>Body Level Two</a:t>
            </a:r>
          </a:p>
          <a:p>
            <a:pPr lvl="2">
              <a:defRPr sz="1800"/>
            </a:pPr>
            <a:r>
              <a:rPr sz="4600"/>
              <a:t>Body Level Three</a:t>
            </a:r>
          </a:p>
          <a:p>
            <a:pPr lvl="3">
              <a:defRPr sz="1800"/>
            </a:pPr>
            <a:r>
              <a:rPr sz="4600"/>
              <a:t>Body Level Four</a:t>
            </a:r>
          </a:p>
          <a:p>
            <a:pPr lvl="4">
              <a:defRPr sz="1800"/>
            </a:pPr>
            <a:r>
              <a:rPr sz="4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108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4600"/>
              <a:t>Body Level One</a:t>
            </a:r>
          </a:p>
          <a:p>
            <a:pPr lvl="1">
              <a:defRPr sz="1800"/>
            </a:pPr>
            <a:r>
              <a:rPr sz="4600"/>
              <a:t>Body Level Two</a:t>
            </a:r>
          </a:p>
          <a:p>
            <a:pPr lvl="2">
              <a:defRPr sz="1800"/>
            </a:pPr>
            <a:r>
              <a:rPr sz="4600"/>
              <a:t>Body Level Three</a:t>
            </a:r>
          </a:p>
          <a:p>
            <a:pPr lvl="3">
              <a:defRPr sz="1800"/>
            </a:pPr>
            <a:r>
              <a:rPr sz="4600"/>
              <a:t>Body Level Four</a:t>
            </a:r>
          </a:p>
          <a:p>
            <a:pPr lvl="4">
              <a:defRPr sz="1800"/>
            </a:pPr>
            <a:r>
              <a:rPr sz="4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algn="ctr" defTabSz="584200">
        <a:defRPr sz="108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108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108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108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108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108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108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108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10800">
          <a:latin typeface="+mn-lt"/>
          <a:ea typeface="+mn-ea"/>
          <a:cs typeface="+mn-cs"/>
          <a:sym typeface="Helvetica Light"/>
        </a:defRPr>
      </a:lvl9pPr>
    </p:titleStyle>
    <p:bodyStyle>
      <a:lvl1pPr marL="567972" indent="-567972" defTabSz="584200">
        <a:spcBef>
          <a:spcPts val="4200"/>
        </a:spcBef>
        <a:buSzPct val="75000"/>
        <a:buChar char="•"/>
        <a:defRPr sz="4600">
          <a:latin typeface="+mn-lt"/>
          <a:ea typeface="+mn-ea"/>
          <a:cs typeface="+mn-cs"/>
          <a:sym typeface="Helvetica Light"/>
        </a:defRPr>
      </a:lvl1pPr>
      <a:lvl2pPr marL="1012472" indent="-567972" defTabSz="584200">
        <a:spcBef>
          <a:spcPts val="4200"/>
        </a:spcBef>
        <a:buSzPct val="75000"/>
        <a:buChar char="•"/>
        <a:defRPr sz="4600">
          <a:latin typeface="+mn-lt"/>
          <a:ea typeface="+mn-ea"/>
          <a:cs typeface="+mn-cs"/>
          <a:sym typeface="Helvetica Light"/>
        </a:defRPr>
      </a:lvl2pPr>
      <a:lvl3pPr marL="1456972" indent="-567972" defTabSz="584200">
        <a:spcBef>
          <a:spcPts val="4200"/>
        </a:spcBef>
        <a:buSzPct val="75000"/>
        <a:buChar char="•"/>
        <a:defRPr sz="4600">
          <a:latin typeface="+mn-lt"/>
          <a:ea typeface="+mn-ea"/>
          <a:cs typeface="+mn-cs"/>
          <a:sym typeface="Helvetica Light"/>
        </a:defRPr>
      </a:lvl3pPr>
      <a:lvl4pPr marL="1901472" indent="-567972" defTabSz="584200">
        <a:spcBef>
          <a:spcPts val="4200"/>
        </a:spcBef>
        <a:buSzPct val="75000"/>
        <a:buChar char="•"/>
        <a:defRPr sz="4600">
          <a:latin typeface="+mn-lt"/>
          <a:ea typeface="+mn-ea"/>
          <a:cs typeface="+mn-cs"/>
          <a:sym typeface="Helvetica Light"/>
        </a:defRPr>
      </a:lvl4pPr>
      <a:lvl5pPr marL="2345972" indent="-567972" defTabSz="584200">
        <a:spcBef>
          <a:spcPts val="4200"/>
        </a:spcBef>
        <a:buSzPct val="75000"/>
        <a:buChar char="•"/>
        <a:defRPr sz="4600">
          <a:latin typeface="+mn-lt"/>
          <a:ea typeface="+mn-ea"/>
          <a:cs typeface="+mn-cs"/>
          <a:sym typeface="Helvetica Light"/>
        </a:defRPr>
      </a:lvl5pPr>
      <a:lvl6pPr marL="2790472" indent="-567972" defTabSz="584200">
        <a:spcBef>
          <a:spcPts val="4200"/>
        </a:spcBef>
        <a:buSzPct val="75000"/>
        <a:buChar char="•"/>
        <a:defRPr sz="4600">
          <a:latin typeface="+mn-lt"/>
          <a:ea typeface="+mn-ea"/>
          <a:cs typeface="+mn-cs"/>
          <a:sym typeface="Helvetica Light"/>
        </a:defRPr>
      </a:lvl6pPr>
      <a:lvl7pPr marL="3234972" indent="-567972" defTabSz="584200">
        <a:spcBef>
          <a:spcPts val="4200"/>
        </a:spcBef>
        <a:buSzPct val="75000"/>
        <a:buChar char="•"/>
        <a:defRPr sz="4600">
          <a:latin typeface="+mn-lt"/>
          <a:ea typeface="+mn-ea"/>
          <a:cs typeface="+mn-cs"/>
          <a:sym typeface="Helvetica Light"/>
        </a:defRPr>
      </a:lvl7pPr>
      <a:lvl8pPr marL="3679472" indent="-567972" defTabSz="584200">
        <a:spcBef>
          <a:spcPts val="4200"/>
        </a:spcBef>
        <a:buSzPct val="75000"/>
        <a:buChar char="•"/>
        <a:defRPr sz="4600">
          <a:latin typeface="+mn-lt"/>
          <a:ea typeface="+mn-ea"/>
          <a:cs typeface="+mn-cs"/>
          <a:sym typeface="Helvetica Light"/>
        </a:defRPr>
      </a:lvl8pPr>
      <a:lvl9pPr marL="4123972" indent="-567972" defTabSz="584200">
        <a:spcBef>
          <a:spcPts val="4200"/>
        </a:spcBef>
        <a:buSzPct val="75000"/>
        <a:buChar char="•"/>
        <a:defRPr sz="4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rvelapp.com/67bg7db/screen/6141625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1172D31-52C9-4827-82AE-5DE9F940DCF9}"/>
              </a:ext>
            </a:extLst>
          </p:cNvPr>
          <p:cNvSpPr/>
          <p:nvPr/>
        </p:nvSpPr>
        <p:spPr>
          <a:xfrm>
            <a:off x="1" y="2669455"/>
            <a:ext cx="24468098" cy="62778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082" name="Picture 10" descr="à¸à¸¥à¸à¸²à¸£à¸à¹à¸à¸«à¸²à¸£à¸¹à¸à¸ à¸²à¸à¸ªà¸³à¸«à¸£à¸±à¸ people eating">
            <a:extLst>
              <a:ext uri="{FF2B5EF4-FFF2-40B4-BE49-F238E27FC236}">
                <a16:creationId xmlns:a16="http://schemas.microsoft.com/office/drawing/2014/main" id="{FCAFB058-C3EC-4F63-BA64-0136C62BB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3014" y="3272608"/>
            <a:ext cx="10525160" cy="50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F60016-E7D5-4254-8FF4-ACB3542A8BE1}"/>
              </a:ext>
            </a:extLst>
          </p:cNvPr>
          <p:cNvSpPr/>
          <p:nvPr/>
        </p:nvSpPr>
        <p:spPr>
          <a:xfrm>
            <a:off x="0" y="660240"/>
            <a:ext cx="8201498" cy="1446550"/>
          </a:xfrm>
          <a:prstGeom prst="rect">
            <a:avLst/>
          </a:prstGeom>
          <a:solidFill>
            <a:srgbClr val="FFCC00"/>
          </a:solidFill>
          <a:ln w="762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 b="0"/>
            </a:pPr>
            <a:r>
              <a:rPr lang="en-US" sz="8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Satang’s Canteen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071D4007-A716-466F-8557-7D02D2006BB7}"/>
              </a:ext>
            </a:extLst>
          </p:cNvPr>
          <p:cNvSpPr/>
          <p:nvPr/>
        </p:nvSpPr>
        <p:spPr>
          <a:xfrm rot="19765671">
            <a:off x="7187183" y="6602389"/>
            <a:ext cx="7650576" cy="5628831"/>
          </a:xfrm>
          <a:prstGeom prst="rtTriangle">
            <a:avLst/>
          </a:prstGeom>
          <a:solidFill>
            <a:srgbClr val="FFCC00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8915EDE0-9621-4C42-BFE3-956D2E8E7263}"/>
              </a:ext>
            </a:extLst>
          </p:cNvPr>
          <p:cNvSpPr/>
          <p:nvPr/>
        </p:nvSpPr>
        <p:spPr>
          <a:xfrm rot="16200000">
            <a:off x="12192000" y="1523999"/>
            <a:ext cx="9055510" cy="15328491"/>
          </a:xfrm>
          <a:prstGeom prst="rtTriangle">
            <a:avLst/>
          </a:prstGeom>
          <a:solidFill>
            <a:srgbClr val="FFCC00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C7A9C3-D3D5-4C25-98EE-C8C53865A530}"/>
              </a:ext>
            </a:extLst>
          </p:cNvPr>
          <p:cNvSpPr/>
          <p:nvPr/>
        </p:nvSpPr>
        <p:spPr>
          <a:xfrm>
            <a:off x="8884845" y="8362723"/>
            <a:ext cx="15328492" cy="5262979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 b="0"/>
            </a:pPr>
            <a:r>
              <a:rPr lang="en-US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																</a:t>
            </a:r>
            <a:r>
              <a:rPr lang="en-US" sz="60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สมาชิกในกลุ่ม</a:t>
            </a:r>
            <a:endParaRPr lang="en-US" sz="72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0" algn="r">
              <a:defRPr b="0"/>
            </a:pPr>
            <a:endParaRPr lang="en-US" sz="40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0" algn="l">
              <a:defRPr b="0"/>
            </a:pPr>
            <a:r>
              <a:rPr lang="en-US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นางสาวธนพร		แซ่ชิ่น				รหัสนักศึกษา	</a:t>
            </a:r>
            <a:r>
              <a:rPr lang="en-US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5810110130</a:t>
            </a:r>
            <a:endParaRPr lang="th-TH" sz="66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0" algn="l">
              <a:defRPr b="0"/>
            </a:pPr>
            <a:r>
              <a:rPr lang="th-TH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นายธนพล			</a:t>
            </a:r>
            <a:r>
              <a:rPr lang="th-TH" sz="6600" b="1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พื</a:t>
            </a:r>
            <a:r>
              <a:rPr lang="th-TH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ชนุกูล</a:t>
            </a:r>
            <a:r>
              <a:rPr lang="en-US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รหัสนักศึกษา</a:t>
            </a:r>
            <a:r>
              <a:rPr lang="en-US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5810110131</a:t>
            </a:r>
            <a:endParaRPr lang="th-TH" sz="66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0" algn="l">
              <a:defRPr b="0"/>
            </a:pPr>
            <a:r>
              <a:rPr lang="th-TH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นาย</a:t>
            </a:r>
            <a:r>
              <a:rPr lang="th-TH" sz="6600" b="1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วรรธ</a:t>
            </a:r>
            <a:r>
              <a:rPr lang="th-TH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นัย		  	ศิริรักษ์			</a:t>
            </a:r>
            <a:r>
              <a:rPr lang="en-US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รหัสนักศึกษา	</a:t>
            </a:r>
            <a:r>
              <a:rPr lang="en-US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5810110298</a:t>
            </a:r>
          </a:p>
          <a:p>
            <a:pPr lvl="0" algn="l">
              <a:defRPr b="0"/>
            </a:pPr>
            <a:endParaRPr lang="th-TH" sz="32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922999-E51A-4153-AE05-C27B1B47CC60}"/>
              </a:ext>
            </a:extLst>
          </p:cNvPr>
          <p:cNvSpPr/>
          <p:nvPr/>
        </p:nvSpPr>
        <p:spPr>
          <a:xfrm>
            <a:off x="2528985" y="9067005"/>
            <a:ext cx="1685925" cy="15943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65309C-4BD1-468D-B80A-6FEF685B13F8}"/>
              </a:ext>
            </a:extLst>
          </p:cNvPr>
          <p:cNvSpPr/>
          <p:nvPr/>
        </p:nvSpPr>
        <p:spPr>
          <a:xfrm>
            <a:off x="1664814" y="8731364"/>
            <a:ext cx="813094" cy="75693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205E63D-18D8-449F-8878-EEBFF18FDFC5}"/>
              </a:ext>
            </a:extLst>
          </p:cNvPr>
          <p:cNvSpPr/>
          <p:nvPr/>
        </p:nvSpPr>
        <p:spPr>
          <a:xfrm rot="20877831">
            <a:off x="4558938" y="8455863"/>
            <a:ext cx="1548519" cy="113401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EF11CD-3E3F-4105-8E36-618A3AB1385B}"/>
              </a:ext>
            </a:extLst>
          </p:cNvPr>
          <p:cNvSpPr/>
          <p:nvPr/>
        </p:nvSpPr>
        <p:spPr>
          <a:xfrm rot="1873365">
            <a:off x="6082954" y="9963955"/>
            <a:ext cx="1145688" cy="1032387"/>
          </a:xfrm>
          <a:prstGeom prst="rect">
            <a:avLst/>
          </a:prstGeom>
          <a:solidFill>
            <a:schemeClr val="bg2">
              <a:lumMod val="2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83FA9E-8405-45E8-A885-649EEE0D8F65}"/>
              </a:ext>
            </a:extLst>
          </p:cNvPr>
          <p:cNvSpPr/>
          <p:nvPr/>
        </p:nvSpPr>
        <p:spPr>
          <a:xfrm rot="6844460">
            <a:off x="7759723" y="9284849"/>
            <a:ext cx="1501370" cy="373649"/>
          </a:xfrm>
          <a:prstGeom prst="rect">
            <a:avLst/>
          </a:prstGeom>
          <a:solidFill>
            <a:srgbClr val="FF6600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70B953-E335-4E99-B3EF-C6979FE1986B}"/>
              </a:ext>
            </a:extLst>
          </p:cNvPr>
          <p:cNvSpPr/>
          <p:nvPr/>
        </p:nvSpPr>
        <p:spPr>
          <a:xfrm>
            <a:off x="6861831" y="8568863"/>
            <a:ext cx="813094" cy="756939"/>
          </a:xfrm>
          <a:prstGeom prst="ellipse">
            <a:avLst/>
          </a:prstGeom>
          <a:solidFill>
            <a:srgbClr val="CC0099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E191F3-0C29-416E-B98E-A7CD615879D6}"/>
              </a:ext>
            </a:extLst>
          </p:cNvPr>
          <p:cNvSpPr/>
          <p:nvPr/>
        </p:nvSpPr>
        <p:spPr>
          <a:xfrm rot="335664">
            <a:off x="10057740" y="9302368"/>
            <a:ext cx="1779639" cy="378470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076" name="Picture 4" descr="à¸à¸¥à¸à¸²à¸£à¸à¹à¸à¸«à¸²à¸£à¸¹à¸à¸ à¸²à¸à¸ªà¸³à¸«à¸£à¸±à¸ eng psu">
            <a:extLst>
              <a:ext uri="{FF2B5EF4-FFF2-40B4-BE49-F238E27FC236}">
                <a16:creationId xmlns:a16="http://schemas.microsoft.com/office/drawing/2014/main" id="{A1B3A42A-49AB-4955-AF61-A08387D58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4926" y="400405"/>
            <a:ext cx="6858411" cy="187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à¸à¸¥à¸à¸²à¸£à¸à¹à¸à¸«à¸²à¸£à¸¹à¸à¸ à¸²à¸à¸ªà¸³à¸«à¸£à¸±à¸ people using smartphone">
            <a:extLst>
              <a:ext uri="{FF2B5EF4-FFF2-40B4-BE49-F238E27FC236}">
                <a16:creationId xmlns:a16="http://schemas.microsoft.com/office/drawing/2014/main" id="{40C2061F-54C0-4EC2-9785-B6783335F3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99"/>
          <a:stretch/>
        </p:blipFill>
        <p:spPr bwMode="auto">
          <a:xfrm>
            <a:off x="4437863" y="3272607"/>
            <a:ext cx="7708044" cy="504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1AD6F8-8662-4652-989C-A04BAEDB27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" r="3748" b="1241"/>
          <a:stretch/>
        </p:blipFill>
        <p:spPr>
          <a:xfrm>
            <a:off x="850818" y="2905883"/>
            <a:ext cx="2736228" cy="561667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2626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97FCC91-339B-4557-8654-1E08B5313637}"/>
              </a:ext>
            </a:extLst>
          </p:cNvPr>
          <p:cNvSpPr txBox="1">
            <a:spLocks/>
          </p:cNvSpPr>
          <p:nvPr/>
        </p:nvSpPr>
        <p:spPr>
          <a:xfrm>
            <a:off x="7354529" y="454427"/>
            <a:ext cx="9674942" cy="1491362"/>
          </a:xfrm>
          <a:prstGeom prst="rect">
            <a:avLst/>
          </a:prstGeom>
          <a:solidFill>
            <a:srgbClr val="FFCC00"/>
          </a:solidFill>
          <a:ln w="57150" cap="flat" cmpd="sng" algn="ctr">
            <a:solidFill>
              <a:srgbClr val="FA694E"/>
            </a:solidFill>
            <a:prstDash val="solid"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>
            <a:normAutofit/>
          </a:bodyPr>
          <a:lstStyle>
            <a:lvl1pPr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8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Database Diagram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1FD74F-F77F-497F-B68B-7B6CDEF817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1" b="1502"/>
          <a:stretch/>
        </p:blipFill>
        <p:spPr>
          <a:xfrm>
            <a:off x="1097706" y="2326796"/>
            <a:ext cx="22188587" cy="1118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5852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15C31A3-9936-49E9-8384-42C611603E15}"/>
              </a:ext>
            </a:extLst>
          </p:cNvPr>
          <p:cNvSpPr txBox="1">
            <a:spLocks/>
          </p:cNvSpPr>
          <p:nvPr/>
        </p:nvSpPr>
        <p:spPr>
          <a:xfrm>
            <a:off x="7354529" y="454427"/>
            <a:ext cx="9674942" cy="1491362"/>
          </a:xfrm>
          <a:prstGeom prst="rect">
            <a:avLst/>
          </a:prstGeom>
          <a:solidFill>
            <a:srgbClr val="FFCC00"/>
          </a:solidFill>
          <a:ln w="57150" cap="flat" cmpd="sng" algn="ctr">
            <a:solidFill>
              <a:srgbClr val="FA694E"/>
            </a:solidFill>
            <a:prstDash val="solid"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>
            <a:normAutofit/>
          </a:bodyPr>
          <a:lstStyle>
            <a:lvl1pPr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8" indent="0" rtl="0" latinLnBrk="1" hangingPunct="0"/>
            <a:r>
              <a:rPr lang="en-US" sz="88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Wireframe</a:t>
            </a:r>
            <a:endParaRPr lang="th-TH" sz="88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146" name="Picture 2" descr="à¸à¸¥à¸à¸²à¸£à¸à¹à¸à¸«à¸²à¸£à¸¹à¸à¸ à¸²à¸à¸ªà¸³à¸«à¸£à¸±à¸ marvelapp">
            <a:extLst>
              <a:ext uri="{FF2B5EF4-FFF2-40B4-BE49-F238E27FC236}">
                <a16:creationId xmlns:a16="http://schemas.microsoft.com/office/drawing/2014/main" id="{F4503728-DE84-47DF-99F0-63D5DF808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370" y="4476750"/>
            <a:ext cx="4762500" cy="476250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B3B7A0B-9766-41F3-BE0A-13079C3E5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3" t="1111" r="36407" b="1667"/>
          <a:stretch/>
        </p:blipFill>
        <p:spPr bwMode="auto">
          <a:xfrm>
            <a:off x="14349259" y="2703412"/>
            <a:ext cx="3879748" cy="7849201"/>
          </a:xfrm>
          <a:prstGeom prst="round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653740E-8A1C-42AB-8089-62F62DED9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083" y="11310236"/>
            <a:ext cx="19059833" cy="1491363"/>
          </a:xfrm>
          <a:solidFill>
            <a:srgbClr val="FFCC00"/>
          </a:solidFill>
          <a:ln w="57150">
            <a:solidFill>
              <a:srgbClr val="FA694E"/>
            </a:solidFill>
          </a:ln>
        </p:spPr>
        <p:txBody>
          <a:bodyPr>
            <a:normAutofit/>
          </a:bodyPr>
          <a:lstStyle/>
          <a:p>
            <a:r>
              <a:rPr lang="en-US" sz="8800" i="1" dirty="0">
                <a:latin typeface="TH Sarabun New" panose="020B0500040200020003" pitchFamily="34" charset="-34"/>
                <a:cs typeface="TH Sarabun New" panose="020B0500040200020003" pitchFamily="34" charset="-34"/>
                <a:hlinkClick r:id="rId4"/>
              </a:rPr>
              <a:t>https://marvelapp.com/67bg7db/screen/61416257</a:t>
            </a:r>
            <a:endParaRPr lang="en-US" sz="6000" i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5496757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9BE2CA1-76E1-41C7-B3B4-F577678577B0}"/>
              </a:ext>
            </a:extLst>
          </p:cNvPr>
          <p:cNvSpPr/>
          <p:nvPr/>
        </p:nvSpPr>
        <p:spPr>
          <a:xfrm>
            <a:off x="1972747" y="4074980"/>
            <a:ext cx="6243468" cy="34289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40A75-9E50-415E-9E51-58B12EB00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32" y="1140460"/>
            <a:ext cx="7125445" cy="2514509"/>
          </a:xfrm>
          <a:solidFill>
            <a:srgbClr val="FFCC00"/>
          </a:solidFill>
        </p:spPr>
        <p:txBody>
          <a:bodyPr>
            <a:normAutofit/>
          </a:bodyPr>
          <a:lstStyle/>
          <a:p>
            <a:r>
              <a:rPr lang="en-US" sz="156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problem</a:t>
            </a:r>
            <a:r>
              <a:rPr lang="th-TH" sz="156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56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</a:p>
        </p:txBody>
      </p:sp>
      <p:pic>
        <p:nvPicPr>
          <p:cNvPr id="1028" name="Picture 4" descr="à¸à¸¥à¸à¸²à¸£à¸à¹à¸à¸«à¸²à¸£à¸¹à¸à¸ à¸²à¸à¸ªà¸³à¸«à¸£à¸±à¸ long queue canteen">
            <a:extLst>
              <a:ext uri="{FF2B5EF4-FFF2-40B4-BE49-F238E27FC236}">
                <a16:creationId xmlns:a16="http://schemas.microsoft.com/office/drawing/2014/main" id="{39961B58-AFAE-4FE0-B51B-93D47F621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209"/>
          <a:stretch/>
        </p:blipFill>
        <p:spPr bwMode="auto">
          <a:xfrm>
            <a:off x="728832" y="6012904"/>
            <a:ext cx="10947255" cy="68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à¸à¸¥à¸à¸²à¸£à¸à¹à¸à¸«à¸²à¸£à¸¹à¸à¸ à¸²à¸à¸ªà¸³à¸«à¸£à¸±à¸ à¹à¸à¸à¹à¸à¹">
            <a:extLst>
              <a:ext uri="{FF2B5EF4-FFF2-40B4-BE49-F238E27FC236}">
                <a16:creationId xmlns:a16="http://schemas.microsoft.com/office/drawing/2014/main" id="{142AD11E-5CDA-46C3-8E25-59EC37F5E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" t="17327"/>
          <a:stretch/>
        </p:blipFill>
        <p:spPr bwMode="auto">
          <a:xfrm>
            <a:off x="11622785" y="6012905"/>
            <a:ext cx="12085685" cy="680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783EB0AD-DBB6-4E7D-8345-BC85C0A0C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5" r="-5145"/>
          <a:stretch/>
        </p:blipFill>
        <p:spPr bwMode="auto">
          <a:xfrm>
            <a:off x="15445750" y="1140460"/>
            <a:ext cx="8710856" cy="489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à¸à¸¥à¸à¸²à¸£à¸à¹à¸à¸«à¸²à¸£à¸¹à¸à¸ à¸²à¸à¸ªà¸³à¸«à¸£à¸±à¸ shop close">
            <a:extLst>
              <a:ext uri="{FF2B5EF4-FFF2-40B4-BE49-F238E27FC236}">
                <a16:creationId xmlns:a16="http://schemas.microsoft.com/office/drawing/2014/main" id="{7103C2B8-D93B-4211-980B-1242F9050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0" t="5462" r="6648" b="8403"/>
          <a:stretch/>
        </p:blipFill>
        <p:spPr bwMode="auto">
          <a:xfrm>
            <a:off x="8216215" y="1154975"/>
            <a:ext cx="8042960" cy="486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ABB556-4A21-4119-A3B4-D414DE8F18E1}"/>
              </a:ext>
            </a:extLst>
          </p:cNvPr>
          <p:cNvSpPr/>
          <p:nvPr/>
        </p:nvSpPr>
        <p:spPr>
          <a:xfrm>
            <a:off x="728832" y="4835254"/>
            <a:ext cx="6443493" cy="342898"/>
          </a:xfrm>
          <a:prstGeom prst="rect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228959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FE877E9-03CF-49C1-B70B-0B0AE58881F8}"/>
              </a:ext>
            </a:extLst>
          </p:cNvPr>
          <p:cNvSpPr/>
          <p:nvPr/>
        </p:nvSpPr>
        <p:spPr>
          <a:xfrm>
            <a:off x="771525" y="4049696"/>
            <a:ext cx="11115675" cy="8404054"/>
          </a:xfrm>
          <a:prstGeom prst="roundRect">
            <a:avLst/>
          </a:prstGeom>
          <a:solidFill>
            <a:srgbClr val="FFCC00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1C3935-5CE7-482A-AD3E-EAB8D9A5F7E7}"/>
              </a:ext>
            </a:extLst>
          </p:cNvPr>
          <p:cNvSpPr/>
          <p:nvPr/>
        </p:nvSpPr>
        <p:spPr>
          <a:xfrm>
            <a:off x="771525" y="878792"/>
            <a:ext cx="7251597" cy="2306859"/>
          </a:xfrm>
          <a:prstGeom prst="roundRect">
            <a:avLst/>
          </a:prstGeom>
          <a:solidFill>
            <a:srgbClr val="FFCC00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29D3E8-89F4-4F0D-A02B-218D656B0990}"/>
              </a:ext>
            </a:extLst>
          </p:cNvPr>
          <p:cNvSpPr/>
          <p:nvPr/>
        </p:nvSpPr>
        <p:spPr>
          <a:xfrm>
            <a:off x="13457903" y="0"/>
            <a:ext cx="2295832" cy="137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3D608B-2D79-4991-A0E9-7F65C81EA04C}"/>
              </a:ext>
            </a:extLst>
          </p:cNvPr>
          <p:cNvSpPr/>
          <p:nvPr/>
        </p:nvSpPr>
        <p:spPr>
          <a:xfrm>
            <a:off x="14664813" y="0"/>
            <a:ext cx="2295832" cy="1371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E3B56-60CF-4DF6-B364-B4991B29D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5811" y="878792"/>
            <a:ext cx="5263023" cy="2428133"/>
          </a:xfr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AEF196-8DD3-4A86-9BC5-595D6A0190AF}"/>
              </a:ext>
            </a:extLst>
          </p:cNvPr>
          <p:cNvSpPr txBox="1"/>
          <p:nvPr/>
        </p:nvSpPr>
        <p:spPr>
          <a:xfrm>
            <a:off x="1349787" y="3597014"/>
            <a:ext cx="11744323" cy="897216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685800" marR="0" indent="-6858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lang="en-US" sz="72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685800" indent="-685800" algn="l" rtl="0" latinLnBrk="1" hangingPunct="0">
              <a:buFontTx/>
              <a:buChar char="-"/>
            </a:pPr>
            <a:r>
              <a:rPr lang="en-US" sz="72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Problem</a:t>
            </a:r>
          </a:p>
          <a:p>
            <a:pPr marL="685800" marR="0" indent="-6858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72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Value Proposition Canvas : VPC</a:t>
            </a:r>
          </a:p>
          <a:p>
            <a:pPr marL="685800" marR="0" indent="-6858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Introduce</a:t>
            </a:r>
          </a:p>
          <a:p>
            <a:pPr marL="685800" lvl="8" indent="-685800" algn="l" rtl="0" latinLnBrk="1" hangingPunct="0">
              <a:buFontTx/>
              <a:buChar char="-"/>
            </a:pPr>
            <a:r>
              <a:rPr kumimoji="0" lang="en-US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Software Purpose</a:t>
            </a:r>
          </a:p>
          <a:p>
            <a:pPr marL="685800" lvl="8" indent="-685800" algn="l" rtl="0" latinLnBrk="1" hangingPunct="0">
              <a:buFontTx/>
              <a:buChar char="-"/>
            </a:pPr>
            <a:r>
              <a:rPr lang="en-US" sz="72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Use Case Diagram</a:t>
            </a:r>
          </a:p>
          <a:p>
            <a:pPr marL="685800" lvl="8" indent="-685800" algn="l" rtl="0" latinLnBrk="1" hangingPunct="0">
              <a:buFontTx/>
              <a:buChar char="-"/>
            </a:pPr>
            <a:r>
              <a:rPr kumimoji="0" lang="en-US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D</a:t>
            </a:r>
            <a:r>
              <a:rPr lang="en-US" sz="72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atabase Structure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H Sarabun New" panose="020B0500040200020003" pitchFamily="34" charset="-34"/>
              <a:cs typeface="TH Sarabun New" panose="020B0500040200020003" pitchFamily="34" charset="-34"/>
              <a:sym typeface="Helvetica Light"/>
            </a:endParaRPr>
          </a:p>
          <a:p>
            <a:pPr marL="685800" lvl="8" indent="-685800" algn="l" rtl="0" latinLnBrk="1" hangingPunct="0">
              <a:buFontTx/>
              <a:buChar char="-"/>
            </a:pPr>
            <a:r>
              <a:rPr lang="en-US" sz="72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Wireframe</a:t>
            </a:r>
            <a:endParaRPr kumimoji="0" lang="th-TH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H Sarabun New" panose="020B0500040200020003" pitchFamily="34" charset="-34"/>
              <a:cs typeface="TH Sarabun New" panose="020B0500040200020003" pitchFamily="34" charset="-34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87A554-0F48-40BF-91BA-92E510E56C41}"/>
              </a:ext>
            </a:extLst>
          </p:cNvPr>
          <p:cNvSpPr/>
          <p:nvPr/>
        </p:nvSpPr>
        <p:spPr>
          <a:xfrm>
            <a:off x="16016748" y="0"/>
            <a:ext cx="8367252" cy="13716000"/>
          </a:xfrm>
          <a:prstGeom prst="rect">
            <a:avLst/>
          </a:prstGeom>
          <a:solidFill>
            <a:srgbClr val="CCCCFF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2" name="Picture 11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D5928B0-D43E-4902-BEF2-7C10E1249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9124" y="4508968"/>
            <a:ext cx="4589242" cy="51291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A0B43C-9D3D-4C42-BFC5-F8CF918F5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9872" y="7904364"/>
            <a:ext cx="2743200" cy="5452638"/>
          </a:xfrm>
          <a:prstGeom prst="round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screenshot of a map&#10;&#10;Description automatically generated">
            <a:extLst>
              <a:ext uri="{FF2B5EF4-FFF2-40B4-BE49-F238E27FC236}">
                <a16:creationId xmlns:a16="http://schemas.microsoft.com/office/drawing/2014/main" id="{E096DFDC-C171-48FC-995B-D094013C8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310" y="559546"/>
            <a:ext cx="6616445" cy="35904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9619951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F8D95-0681-489A-9C0A-0C0199598B1E}"/>
              </a:ext>
            </a:extLst>
          </p:cNvPr>
          <p:cNvGrpSpPr/>
          <p:nvPr/>
        </p:nvGrpSpPr>
        <p:grpSpPr>
          <a:xfrm>
            <a:off x="12785724" y="2234478"/>
            <a:ext cx="11822743" cy="11115675"/>
            <a:chOff x="10365908" y="776606"/>
            <a:chExt cx="14001261" cy="1216278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305253E-B5E4-46CF-ADD0-E50B4576AA63}"/>
                </a:ext>
              </a:extLst>
            </p:cNvPr>
            <p:cNvGrpSpPr/>
            <p:nvPr/>
          </p:nvGrpSpPr>
          <p:grpSpPr>
            <a:xfrm>
              <a:off x="10785986" y="776606"/>
              <a:ext cx="13169390" cy="12162787"/>
              <a:chOff x="10785986" y="776606"/>
              <a:chExt cx="13169390" cy="12162787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91B1DB2-912D-4DB8-87BF-3B7559A3381C}"/>
                  </a:ext>
                </a:extLst>
              </p:cNvPr>
              <p:cNvSpPr/>
              <p:nvPr/>
            </p:nvSpPr>
            <p:spPr>
              <a:xfrm>
                <a:off x="10785986" y="776606"/>
                <a:ext cx="13169390" cy="12162787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 cap="flat">
                <a:solidFill>
                  <a:schemeClr val="tx1"/>
                </a:solidFill>
                <a:miter lim="400000"/>
              </a:ln>
              <a:effectLst>
                <a:outerShdw blurRad="25400" dist="127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3578" tIns="53578" rIns="53578" bIns="53578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959CA01-29DA-462C-8FCC-A06FB51FA244}"/>
                  </a:ext>
                </a:extLst>
              </p:cNvPr>
              <p:cNvCxnSpPr>
                <a:cxnSpLocks/>
                <a:stCxn id="21" idx="2"/>
              </p:cNvCxnSpPr>
              <p:nvPr/>
            </p:nvCxnSpPr>
            <p:spPr>
              <a:xfrm>
                <a:off x="10785986" y="6858000"/>
                <a:ext cx="6044689" cy="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5EB10C1-B14A-4D10-8BFC-947602B11324}"/>
                  </a:ext>
                </a:extLst>
              </p:cNvPr>
              <p:cNvCxnSpPr>
                <a:cxnSpLocks/>
                <a:endCxn id="21" idx="7"/>
              </p:cNvCxnSpPr>
              <p:nvPr/>
            </p:nvCxnSpPr>
            <p:spPr>
              <a:xfrm flipV="1">
                <a:off x="16830674" y="2557805"/>
                <a:ext cx="5196089" cy="430019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915653B-FDF5-4B42-9FBD-8AADA8245D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0675" y="6857999"/>
                <a:ext cx="2841625" cy="572770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7F5A79E-A858-4FE2-B0AF-D8904BA2D6DF}"/>
                </a:ext>
              </a:extLst>
            </p:cNvPr>
            <p:cNvSpPr/>
            <p:nvPr/>
          </p:nvSpPr>
          <p:spPr>
            <a:xfrm>
              <a:off x="17197143" y="6261064"/>
              <a:ext cx="1885120" cy="158931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ABC5EF-09DF-4196-B157-7FA0CD90F31B}"/>
                </a:ext>
              </a:extLst>
            </p:cNvPr>
            <p:cNvSpPr txBox="1"/>
            <p:nvPr/>
          </p:nvSpPr>
          <p:spPr>
            <a:xfrm>
              <a:off x="16361730" y="6512336"/>
              <a:ext cx="3555943" cy="8993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4800" b="1" i="1" dirty="0">
                  <a:solidFill>
                    <a:schemeClr val="bg2">
                      <a:lumMod val="10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Jobs</a:t>
              </a:r>
              <a:endParaRPr kumimoji="0" lang="en-US" sz="48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endParaRPr>
            </a:p>
          </p:txBody>
        </p:sp>
        <p:sp>
          <p:nvSpPr>
            <p:cNvPr id="27" name="Shape 42">
              <a:extLst>
                <a:ext uri="{FF2B5EF4-FFF2-40B4-BE49-F238E27FC236}">
                  <a16:creationId xmlns:a16="http://schemas.microsoft.com/office/drawing/2014/main" id="{609A75C7-FFE7-4738-A25D-32FD3D20952A}"/>
                </a:ext>
              </a:extLst>
            </p:cNvPr>
            <p:cNvSpPr/>
            <p:nvPr/>
          </p:nvSpPr>
          <p:spPr>
            <a:xfrm>
              <a:off x="19171080" y="5271667"/>
              <a:ext cx="5196089" cy="4314244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342900" lvl="0" indent="-342900" algn="just">
                <a:buAutoNum type="arabicPeriod"/>
                <a:defRPr sz="1800"/>
              </a:pPr>
              <a:r>
                <a:rPr lang="en-US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</a:t>
              </a: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เลือกร้านค้าที่ต้องการ</a:t>
              </a:r>
            </a:p>
            <a:p>
              <a:pPr marL="342900" lvl="0" indent="-342900" algn="just">
                <a:buAutoNum type="arabicPeriod"/>
                <a:defRPr sz="1800"/>
              </a:pPr>
              <a:r>
                <a:rPr lang="en-US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</a:t>
              </a: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ต่อแถวเพื่อซื้ออาหาร</a:t>
              </a:r>
            </a:p>
            <a:p>
              <a:pPr marL="342900" lvl="0" indent="-342900" algn="just">
                <a:buAutoNum type="arabicPeriod"/>
                <a:defRPr sz="1800"/>
              </a:pPr>
              <a:r>
                <a:rPr lang="en-US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</a:t>
              </a: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เลือกอาหารที่ต้องการ</a:t>
              </a:r>
            </a:p>
            <a:p>
              <a:pPr marL="342900" lvl="0" indent="-342900" algn="just">
                <a:buAutoNum type="arabicPeriod"/>
                <a:defRPr sz="1800"/>
              </a:pPr>
              <a:r>
                <a:rPr lang="en-US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</a:t>
              </a: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สั่งรายการอาหาร</a:t>
              </a:r>
            </a:p>
            <a:p>
              <a:pPr marL="342900" lvl="0" indent="-342900" algn="just">
                <a:buAutoNum type="arabicPeriod"/>
                <a:defRPr sz="1800"/>
              </a:pPr>
              <a:r>
                <a:rPr lang="en-US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</a:t>
              </a: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รับอาหาร</a:t>
              </a:r>
              <a:endParaRPr lang="en-US" sz="4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endParaRPr>
            </a:p>
            <a:p>
              <a:pPr marL="342900" lvl="0" indent="-342900" algn="just">
                <a:buAutoNum type="arabicPeriod"/>
                <a:defRPr sz="1800"/>
              </a:pPr>
              <a:r>
                <a:rPr lang="en-US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</a:t>
              </a: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ชำระค่าอาหาร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1DDF10-A184-4930-8DA0-8E971DEEA3E2}"/>
                </a:ext>
              </a:extLst>
            </p:cNvPr>
            <p:cNvSpPr txBox="1"/>
            <p:nvPr/>
          </p:nvSpPr>
          <p:spPr>
            <a:xfrm>
              <a:off x="10365908" y="6006993"/>
              <a:ext cx="8086725" cy="8993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800" b="1" i="1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TH Sarabun New" panose="020B0500040200020003" pitchFamily="34" charset="-34"/>
                  <a:cs typeface="TH Sarabun New" panose="020B0500040200020003" pitchFamily="34" charset="-34"/>
                  <a:sym typeface="Helvetica Light"/>
                </a:rPr>
                <a:t>Customer Segment</a:t>
              </a:r>
            </a:p>
          </p:txBody>
        </p:sp>
        <p:sp>
          <p:nvSpPr>
            <p:cNvPr id="29" name="Shape 42">
              <a:extLst>
                <a:ext uri="{FF2B5EF4-FFF2-40B4-BE49-F238E27FC236}">
                  <a16:creationId xmlns:a16="http://schemas.microsoft.com/office/drawing/2014/main" id="{95B900D3-14CA-4AAB-9305-936E82E33500}"/>
                </a:ext>
              </a:extLst>
            </p:cNvPr>
            <p:cNvSpPr/>
            <p:nvPr/>
          </p:nvSpPr>
          <p:spPr>
            <a:xfrm>
              <a:off x="12132059" y="3429652"/>
              <a:ext cx="7410269" cy="156881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457200" lvl="0" indent="-457200" algn="thaiDist">
                <a:buAutoNum type="arabicPeriod"/>
                <a:defRPr sz="1800"/>
              </a:pPr>
              <a:r>
                <a:rPr lang="en-US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</a:t>
              </a:r>
              <a:r>
                <a:rPr lang="th-TH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ระยะเวลาในการคอยแถวน้อย</a:t>
              </a:r>
              <a:endParaRPr lang="en-US" sz="48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endParaRPr>
            </a:p>
            <a:p>
              <a:pPr marL="457200" indent="-457200" algn="thaiDist">
                <a:buFontTx/>
                <a:buAutoNum type="arabicPeriod"/>
                <a:defRPr sz="1800"/>
              </a:pPr>
              <a:r>
                <a:rPr lang="en-US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</a:t>
              </a:r>
              <a:r>
                <a:rPr lang="th-TH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ได้รับประทานในสิ่งที่ต้องการ</a:t>
              </a:r>
              <a:endParaRPr lang="en-US" sz="48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endParaRPr>
            </a:p>
          </p:txBody>
        </p:sp>
        <p:sp>
          <p:nvSpPr>
            <p:cNvPr id="30" name="Shape 42">
              <a:extLst>
                <a:ext uri="{FF2B5EF4-FFF2-40B4-BE49-F238E27FC236}">
                  <a16:creationId xmlns:a16="http://schemas.microsoft.com/office/drawing/2014/main" id="{1CD6D8BF-D640-4175-96BC-804A64E90495}"/>
                </a:ext>
              </a:extLst>
            </p:cNvPr>
            <p:cNvSpPr/>
            <p:nvPr/>
          </p:nvSpPr>
          <p:spPr>
            <a:xfrm>
              <a:off x="11206065" y="7433553"/>
              <a:ext cx="9552626" cy="359520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457200" lvl="0" indent="-457200" algn="thaiDist">
                <a:buAutoNum type="arabicPeriod"/>
                <a:defRPr sz="1800"/>
              </a:pP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ระยะเวลาในการคอยแถวนาน</a:t>
              </a:r>
            </a:p>
            <a:p>
              <a:pPr marL="457200" indent="-457200" algn="thaiDist">
                <a:buFontTx/>
                <a:buAutoNum type="arabicPeriod"/>
                <a:defRPr sz="1800"/>
              </a:pP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เสียเวลาในการเลือกร้านค้า </a:t>
              </a:r>
            </a:p>
            <a:p>
              <a:pPr algn="thaiDist">
                <a:defRPr sz="1800"/>
              </a:pP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   และอาหารที่ต้องการ</a:t>
              </a:r>
            </a:p>
            <a:p>
              <a:pPr algn="thaiDist">
                <a:defRPr sz="1800"/>
              </a:pP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     </a:t>
              </a:r>
              <a:r>
                <a:rPr lang="en-US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3. </a:t>
              </a: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อาหารที่ต้องการหมด</a:t>
              </a:r>
              <a:r>
                <a:rPr lang="en-US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/</a:t>
              </a: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ไม่มี</a:t>
              </a:r>
            </a:p>
            <a:p>
              <a:pPr algn="thaiDist">
                <a:defRPr sz="1800"/>
              </a:pPr>
              <a:r>
                <a:rPr lang="en-US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         4. </a:t>
              </a: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ร้านที่ต้องการไม่เปิด 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80BBE7F-A66D-4BC3-89A5-D616009D6373}"/>
                </a:ext>
              </a:extLst>
            </p:cNvPr>
            <p:cNvSpPr/>
            <p:nvPr/>
          </p:nvSpPr>
          <p:spPr>
            <a:xfrm>
              <a:off x="16951768" y="11190345"/>
              <a:ext cx="1885120" cy="158931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EAFFF8-4DB7-4BF6-9113-EE36949B1C7D}"/>
                </a:ext>
              </a:extLst>
            </p:cNvPr>
            <p:cNvSpPr txBox="1"/>
            <p:nvPr/>
          </p:nvSpPr>
          <p:spPr>
            <a:xfrm>
              <a:off x="16116358" y="11536067"/>
              <a:ext cx="3555943" cy="8993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4800" b="1" i="1" dirty="0">
                  <a:solidFill>
                    <a:schemeClr val="bg2">
                      <a:lumMod val="10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Pains</a:t>
              </a:r>
              <a:endParaRPr kumimoji="0" lang="en-US" sz="48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DA869C9-D776-49FA-A3DF-36725502E18B}"/>
                </a:ext>
              </a:extLst>
            </p:cNvPr>
            <p:cNvSpPr/>
            <p:nvPr/>
          </p:nvSpPr>
          <p:spPr>
            <a:xfrm>
              <a:off x="18895648" y="1788055"/>
              <a:ext cx="1885120" cy="158931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9F5976-6F53-4C5B-8AD9-19D0B1137B53}"/>
                </a:ext>
              </a:extLst>
            </p:cNvPr>
            <p:cNvSpPr txBox="1"/>
            <p:nvPr/>
          </p:nvSpPr>
          <p:spPr>
            <a:xfrm>
              <a:off x="18060237" y="2061963"/>
              <a:ext cx="3555943" cy="8993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4800" b="1" i="1" dirty="0">
                  <a:solidFill>
                    <a:schemeClr val="bg2">
                      <a:lumMod val="10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Gains</a:t>
              </a:r>
              <a:endParaRPr kumimoji="0" lang="en-US" sz="48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endParaRPr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583A989E-D209-4279-ACA0-605CBAECB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3535" y="488330"/>
            <a:ext cx="7504378" cy="1491362"/>
          </a:xfrm>
          <a:solidFill>
            <a:srgbClr val="FFCC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8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VPC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0BCF0B8-F3B3-4E53-8CF1-E907B5D26A4B}"/>
              </a:ext>
            </a:extLst>
          </p:cNvPr>
          <p:cNvGrpSpPr/>
          <p:nvPr/>
        </p:nvGrpSpPr>
        <p:grpSpPr>
          <a:xfrm>
            <a:off x="264283" y="2428875"/>
            <a:ext cx="11120306" cy="10704776"/>
            <a:chOff x="1159855" y="657169"/>
            <a:chExt cx="13177091" cy="1240166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CAEA95A-B3F8-4CD0-A2DD-C4355FD04FA5}"/>
                </a:ext>
              </a:extLst>
            </p:cNvPr>
            <p:cNvGrpSpPr/>
            <p:nvPr/>
          </p:nvGrpSpPr>
          <p:grpSpPr>
            <a:xfrm>
              <a:off x="1159855" y="657169"/>
              <a:ext cx="12451392" cy="12401662"/>
              <a:chOff x="1159855" y="657169"/>
              <a:chExt cx="12451392" cy="12401662"/>
            </a:xfrm>
            <a:solidFill>
              <a:srgbClr val="92D050"/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CCFA8C4-3D9C-431A-9390-DA7DC586848B}"/>
                  </a:ext>
                </a:extLst>
              </p:cNvPr>
              <p:cNvGrpSpPr/>
              <p:nvPr/>
            </p:nvGrpSpPr>
            <p:grpSpPr>
              <a:xfrm>
                <a:off x="1159855" y="657169"/>
                <a:ext cx="12451392" cy="12401662"/>
                <a:chOff x="1159855" y="657169"/>
                <a:chExt cx="12451392" cy="12401662"/>
              </a:xfrm>
              <a:grpFill/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4BDD620B-6F39-4F76-8214-1654EF962B3B}"/>
                    </a:ext>
                  </a:extLst>
                </p:cNvPr>
                <p:cNvGrpSpPr/>
                <p:nvPr/>
              </p:nvGrpSpPr>
              <p:grpSpPr>
                <a:xfrm>
                  <a:off x="1159855" y="657169"/>
                  <a:ext cx="12451392" cy="12401662"/>
                  <a:chOff x="1159855" y="657169"/>
                  <a:chExt cx="12451392" cy="12401662"/>
                </a:xfrm>
                <a:grpFill/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7F6D1C7B-9734-4818-BA92-DAC27F005DAA}"/>
                      </a:ext>
                    </a:extLst>
                  </p:cNvPr>
                  <p:cNvSpPr/>
                  <p:nvPr/>
                </p:nvSpPr>
                <p:spPr>
                  <a:xfrm>
                    <a:off x="1159855" y="657169"/>
                    <a:ext cx="12451392" cy="12401662"/>
                  </a:xfrm>
                  <a:prstGeom prst="rect">
                    <a:avLst/>
                  </a:prstGeom>
                  <a:grpFill/>
                  <a:ln w="3175" cap="flat">
                    <a:solidFill>
                      <a:schemeClr val="tx1"/>
                    </a:solidFill>
                    <a:miter lim="400000"/>
                  </a:ln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3578" tIns="53578" rIns="53578" bIns="53578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3000" b="0" i="0" u="none" strike="noStrike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A329103B-7ADA-4220-9CC1-3C5DEB17E6D7}"/>
                      </a:ext>
                    </a:extLst>
                  </p:cNvPr>
                  <p:cNvCxnSpPr>
                    <a:cxnSpLocks/>
                    <a:stCxn id="42" idx="3"/>
                  </p:cNvCxnSpPr>
                  <p:nvPr/>
                </p:nvCxnSpPr>
                <p:spPr>
                  <a:xfrm flipH="1">
                    <a:off x="7385551" y="6858000"/>
                    <a:ext cx="6225696" cy="0"/>
                  </a:xfrm>
                  <a:prstGeom prst="line">
                    <a:avLst/>
                  </a:prstGeom>
                  <a:grpFill/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AE02A275-82AF-4C19-85B7-39A320E31409}"/>
                    </a:ext>
                  </a:extLst>
                </p:cNvPr>
                <p:cNvCxnSpPr/>
                <p:nvPr/>
              </p:nvCxnSpPr>
              <p:spPr>
                <a:xfrm flipH="1" flipV="1">
                  <a:off x="1159855" y="657169"/>
                  <a:ext cx="6225696" cy="6200831"/>
                </a:xfrm>
                <a:prstGeom prst="line">
                  <a:avLst/>
                </a:prstGeom>
                <a:grpFill/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204BFE4-BAFC-4FBA-AE93-783DCA022FD4}"/>
                  </a:ext>
                </a:extLst>
              </p:cNvPr>
              <p:cNvCxnSpPr/>
              <p:nvPr/>
            </p:nvCxnSpPr>
            <p:spPr>
              <a:xfrm flipH="1">
                <a:off x="1159855" y="6858000"/>
                <a:ext cx="6225696" cy="6200831"/>
              </a:xfrm>
              <a:prstGeom prst="line">
                <a:avLst/>
              </a:prstGeom>
              <a:grp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4" name="Shape 42">
              <a:extLst>
                <a:ext uri="{FF2B5EF4-FFF2-40B4-BE49-F238E27FC236}">
                  <a16:creationId xmlns:a16="http://schemas.microsoft.com/office/drawing/2014/main" id="{B01EAFFD-9F44-48A9-9554-DA899403DDB2}"/>
                </a:ext>
              </a:extLst>
            </p:cNvPr>
            <p:cNvSpPr/>
            <p:nvPr/>
          </p:nvSpPr>
          <p:spPr>
            <a:xfrm>
              <a:off x="4894309" y="895263"/>
              <a:ext cx="9164918" cy="517064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457200" indent="-457200" algn="just">
                <a:buFontTx/>
                <a:buAutoNum type="arabicPeriod"/>
                <a:defRPr sz="1800"/>
              </a:pPr>
              <a:r>
                <a:rPr lang="th-TH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สามารถตรวจสอบร้านค้าที่เปิดทำการ</a:t>
              </a:r>
            </a:p>
            <a:p>
              <a:pPr algn="just">
                <a:defRPr sz="1800"/>
              </a:pPr>
              <a:r>
                <a:rPr lang="th-TH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  ในแต่ละวันได้</a:t>
              </a:r>
            </a:p>
            <a:p>
              <a:pPr algn="just">
                <a:defRPr sz="1800"/>
              </a:pPr>
              <a:r>
                <a:rPr lang="en-US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2. </a:t>
              </a:r>
              <a:r>
                <a:rPr lang="th-TH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สามารถตรวจสอบรายการอาหาร</a:t>
              </a:r>
              <a:endParaRPr lang="en-US" sz="48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endParaRPr>
            </a:p>
            <a:p>
              <a:pPr algn="just">
                <a:defRPr sz="1800"/>
              </a:pPr>
              <a:r>
                <a:rPr lang="en-US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  </a:t>
              </a:r>
              <a:r>
                <a:rPr lang="th-TH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ในแต่ละวันได้</a:t>
              </a:r>
            </a:p>
            <a:p>
              <a:pPr marL="457200" indent="-457200" algn="just">
                <a:buFontTx/>
                <a:buAutoNum type="arabicPeriod"/>
                <a:defRPr sz="1800"/>
              </a:pPr>
              <a:endParaRPr lang="th-TH" sz="4800" dirty="0">
                <a:latin typeface="TH SarabunPSK" panose="020B0500040200020003" pitchFamily="34" charset="-34"/>
                <a:ea typeface="Helvetica Neue Light"/>
                <a:cs typeface="TH SarabunPSK" panose="020B0500040200020003" pitchFamily="34" charset="-34"/>
                <a:sym typeface="Helvetica Neue Light"/>
              </a:endParaRPr>
            </a:p>
            <a:p>
              <a:pPr lvl="0" algn="just">
                <a:defRPr sz="1800"/>
              </a:pPr>
              <a:endParaRPr lang="th-TH" sz="4800" dirty="0">
                <a:latin typeface="TH SarabunPSK" panose="020B0500040200020003" pitchFamily="34" charset="-34"/>
                <a:ea typeface="Helvetica Neue Light"/>
                <a:cs typeface="TH SarabunPSK" panose="020B0500040200020003" pitchFamily="34" charset="-34"/>
                <a:sym typeface="Helvetica Neue Light"/>
              </a:endParaRPr>
            </a:p>
          </p:txBody>
        </p:sp>
        <p:sp>
          <p:nvSpPr>
            <p:cNvPr id="45" name="Shape 42">
              <a:extLst>
                <a:ext uri="{FF2B5EF4-FFF2-40B4-BE49-F238E27FC236}">
                  <a16:creationId xmlns:a16="http://schemas.microsoft.com/office/drawing/2014/main" id="{434C4849-B237-45D1-B031-AC45058FCD95}"/>
                </a:ext>
              </a:extLst>
            </p:cNvPr>
            <p:cNvSpPr/>
            <p:nvPr/>
          </p:nvSpPr>
          <p:spPr>
            <a:xfrm>
              <a:off x="4027705" y="10818112"/>
              <a:ext cx="9946392" cy="167017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457200" lvl="0" indent="-457200" algn="just">
                <a:buAutoNum type="arabicPeriod"/>
                <a:defRPr sz="1800"/>
              </a:pPr>
              <a:r>
                <a:rPr lang="th-TH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ระบบตรวจสอบสถานะของร้าน (เปิด/ปิด)</a:t>
              </a:r>
            </a:p>
            <a:p>
              <a:pPr marL="457200" lvl="0" indent="-457200" algn="just">
                <a:buAutoNum type="arabicPeriod"/>
                <a:defRPr sz="1800"/>
              </a:pPr>
              <a:r>
                <a:rPr lang="th-TH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ระบบตรวจสอบรายการอาหารประจำวัน</a:t>
              </a:r>
            </a:p>
          </p:txBody>
        </p:sp>
        <p:sp>
          <p:nvSpPr>
            <p:cNvPr id="46" name="Shape 42">
              <a:extLst>
                <a:ext uri="{FF2B5EF4-FFF2-40B4-BE49-F238E27FC236}">
                  <a16:creationId xmlns:a16="http://schemas.microsoft.com/office/drawing/2014/main" id="{B2ECB899-28DD-4559-B1ED-4B3EF6BD815D}"/>
                </a:ext>
              </a:extLst>
            </p:cNvPr>
            <p:cNvSpPr/>
            <p:nvPr/>
          </p:nvSpPr>
          <p:spPr>
            <a:xfrm>
              <a:off x="1670934" y="6304003"/>
              <a:ext cx="5714617" cy="939474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just">
                <a:defRPr sz="1800"/>
              </a:pPr>
              <a:r>
                <a:rPr lang="en-US" sz="5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Satang’s Canteen</a:t>
              </a:r>
              <a:endPara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9A28CC6-B07D-486E-AD2E-A411E80B2EF1}"/>
                </a:ext>
              </a:extLst>
            </p:cNvPr>
            <p:cNvSpPr txBox="1"/>
            <p:nvPr/>
          </p:nvSpPr>
          <p:spPr>
            <a:xfrm>
              <a:off x="6250221" y="6116126"/>
              <a:ext cx="8086725" cy="95741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800" b="1" i="1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TH Sarabun New" panose="020B0500040200020003" pitchFamily="34" charset="-34"/>
                  <a:cs typeface="TH Sarabun New" panose="020B0500040200020003" pitchFamily="34" charset="-34"/>
                  <a:sym typeface="Helvetica Light"/>
                </a:rPr>
                <a:t>Value Propositions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2B1B6E1-1538-49FD-8C8E-9807AF9B3AAC}"/>
                </a:ext>
              </a:extLst>
            </p:cNvPr>
            <p:cNvSpPr/>
            <p:nvPr/>
          </p:nvSpPr>
          <p:spPr>
            <a:xfrm>
              <a:off x="10510075" y="4102019"/>
              <a:ext cx="2627666" cy="19548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CC09E1-32E0-4A7A-A0E3-BD6FF4E96F75}"/>
                </a:ext>
              </a:extLst>
            </p:cNvPr>
            <p:cNvSpPr txBox="1"/>
            <p:nvPr/>
          </p:nvSpPr>
          <p:spPr>
            <a:xfrm>
              <a:off x="10055290" y="4115176"/>
              <a:ext cx="3555943" cy="17925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800" b="1" i="1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TH Sarabun New" panose="020B0500040200020003" pitchFamily="34" charset="-34"/>
                  <a:cs typeface="TH Sarabun New" panose="020B0500040200020003" pitchFamily="34" charset="-34"/>
                  <a:sym typeface="Helvetica Light"/>
                </a:rPr>
                <a:t>Gain</a:t>
              </a: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800" b="1" i="1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TH Sarabun New" panose="020B0500040200020003" pitchFamily="34" charset="-34"/>
                  <a:cs typeface="TH Sarabun New" panose="020B0500040200020003" pitchFamily="34" charset="-34"/>
                  <a:sym typeface="Helvetica Light"/>
                </a:rPr>
                <a:t>Creators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CA07BCC-5587-4A11-A4D2-CD8C619C31C8}"/>
                </a:ext>
              </a:extLst>
            </p:cNvPr>
            <p:cNvSpPr/>
            <p:nvPr/>
          </p:nvSpPr>
          <p:spPr>
            <a:xfrm>
              <a:off x="10510074" y="7636933"/>
              <a:ext cx="2627666" cy="19548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174AAEC-5695-4D3F-B7B3-66F912C483A6}"/>
                </a:ext>
              </a:extLst>
            </p:cNvPr>
            <p:cNvSpPr txBox="1"/>
            <p:nvPr/>
          </p:nvSpPr>
          <p:spPr>
            <a:xfrm>
              <a:off x="10045936" y="7690584"/>
              <a:ext cx="3555943" cy="17925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4800" b="1" i="1" dirty="0">
                  <a:solidFill>
                    <a:schemeClr val="bg2">
                      <a:lumMod val="10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P</a:t>
              </a:r>
              <a:r>
                <a:rPr kumimoji="0" lang="en-US" sz="4800" b="1" i="1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TH Sarabun New" panose="020B0500040200020003" pitchFamily="34" charset="-34"/>
                  <a:cs typeface="TH Sarabun New" panose="020B0500040200020003" pitchFamily="34" charset="-34"/>
                  <a:sym typeface="Helvetica Light"/>
                </a:rPr>
                <a:t>ain</a:t>
              </a: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4800" b="1" i="1" dirty="0">
                  <a:solidFill>
                    <a:schemeClr val="bg2">
                      <a:lumMod val="10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Reliever</a:t>
              </a:r>
              <a:r>
                <a:rPr kumimoji="0" lang="en-US" sz="4800" b="1" i="1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TH Sarabun New" panose="020B0500040200020003" pitchFamily="34" charset="-34"/>
                  <a:cs typeface="TH Sarabun New" panose="020B0500040200020003" pitchFamily="34" charset="-34"/>
                  <a:sym typeface="Helvetica Light"/>
                </a:rPr>
                <a:t>s</a:t>
              </a:r>
            </a:p>
          </p:txBody>
        </p:sp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0521D92F-03A0-4ABB-AB0F-1E617AC06147}"/>
              </a:ext>
            </a:extLst>
          </p:cNvPr>
          <p:cNvSpPr/>
          <p:nvPr/>
        </p:nvSpPr>
        <p:spPr>
          <a:xfrm>
            <a:off x="12090596" y="7489377"/>
            <a:ext cx="1095209" cy="56142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C97DF4D-9CEA-42C3-A942-BE4564BA36E3}"/>
              </a:ext>
            </a:extLst>
          </p:cNvPr>
          <p:cNvSpPr/>
          <p:nvPr/>
        </p:nvSpPr>
        <p:spPr>
          <a:xfrm rot="10800000">
            <a:off x="10750138" y="7500430"/>
            <a:ext cx="1095209" cy="56142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506180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C5402A-327E-43E0-9781-69C31485933A}"/>
              </a:ext>
            </a:extLst>
          </p:cNvPr>
          <p:cNvSpPr/>
          <p:nvPr/>
        </p:nvSpPr>
        <p:spPr>
          <a:xfrm>
            <a:off x="428624" y="614293"/>
            <a:ext cx="9164918" cy="2306859"/>
          </a:xfrm>
          <a:prstGeom prst="roundRect">
            <a:avLst/>
          </a:prstGeom>
          <a:solidFill>
            <a:srgbClr val="FA694E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F99DC-9729-4229-B86D-C24C31D7EC9A}"/>
              </a:ext>
            </a:extLst>
          </p:cNvPr>
          <p:cNvSpPr txBox="1"/>
          <p:nvPr/>
        </p:nvSpPr>
        <p:spPr>
          <a:xfrm>
            <a:off x="842374" y="974957"/>
            <a:ext cx="8086725" cy="158553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Customer Segment</a:t>
            </a:r>
          </a:p>
        </p:txBody>
      </p:sp>
      <p:pic>
        <p:nvPicPr>
          <p:cNvPr id="3" name="Picture 2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AA721EE9-EFDC-4FE1-AD82-87A53DBB0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6858000"/>
            <a:ext cx="10357363" cy="689627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9DA59C0-BD45-48B4-A7CA-8AEF96E66961}"/>
              </a:ext>
            </a:extLst>
          </p:cNvPr>
          <p:cNvGrpSpPr/>
          <p:nvPr/>
        </p:nvGrpSpPr>
        <p:grpSpPr>
          <a:xfrm>
            <a:off x="10785986" y="776606"/>
            <a:ext cx="13169390" cy="12162787"/>
            <a:chOff x="10785986" y="776606"/>
            <a:chExt cx="13169390" cy="1216278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369C17F-8EDE-4D11-8499-5FCF0B9B8928}"/>
                </a:ext>
              </a:extLst>
            </p:cNvPr>
            <p:cNvSpPr/>
            <p:nvPr/>
          </p:nvSpPr>
          <p:spPr>
            <a:xfrm>
              <a:off x="10785986" y="776606"/>
              <a:ext cx="13169390" cy="1216278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>
              <a:solidFill>
                <a:schemeClr val="tx1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C274090-8E85-4A61-870A-78CF4AE589FA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>
              <a:off x="10785986" y="6858000"/>
              <a:ext cx="6044689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E8B2DA9-9519-43D4-883B-EBCB52F9FADB}"/>
                </a:ext>
              </a:extLst>
            </p:cNvPr>
            <p:cNvCxnSpPr>
              <a:cxnSpLocks/>
              <a:endCxn id="2" idx="7"/>
            </p:cNvCxnSpPr>
            <p:nvPr/>
          </p:nvCxnSpPr>
          <p:spPr>
            <a:xfrm flipV="1">
              <a:off x="16830674" y="2557805"/>
              <a:ext cx="5196089" cy="430019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C1C4D13-991F-40F2-8CA0-B355453F7806}"/>
                </a:ext>
              </a:extLst>
            </p:cNvPr>
            <p:cNvCxnSpPr>
              <a:cxnSpLocks/>
            </p:cNvCxnSpPr>
            <p:nvPr/>
          </p:nvCxnSpPr>
          <p:spPr>
            <a:xfrm>
              <a:off x="16830675" y="6857999"/>
              <a:ext cx="2841625" cy="572770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604621F7-EABF-4F31-90AF-72FF59AB3C87}"/>
              </a:ext>
            </a:extLst>
          </p:cNvPr>
          <p:cNvSpPr/>
          <p:nvPr/>
        </p:nvSpPr>
        <p:spPr>
          <a:xfrm>
            <a:off x="17197143" y="6261064"/>
            <a:ext cx="1885120" cy="1589318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B065-AF4A-4EF5-B71E-305776DBE8EF}"/>
              </a:ext>
            </a:extLst>
          </p:cNvPr>
          <p:cNvSpPr txBox="1"/>
          <p:nvPr/>
        </p:nvSpPr>
        <p:spPr>
          <a:xfrm>
            <a:off x="16361731" y="6528408"/>
            <a:ext cx="3555943" cy="103153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b="1" i="1" dirty="0">
                <a:solidFill>
                  <a:schemeClr val="bg2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Jobs</a:t>
            </a:r>
            <a:endParaRPr kumimoji="0" lang="en-US" sz="6000" b="1" i="1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TH Sarabun New" panose="020B0500040200020003" pitchFamily="34" charset="-34"/>
              <a:cs typeface="TH Sarabun New" panose="020B0500040200020003" pitchFamily="34" charset="-34"/>
              <a:sym typeface="Helvetica Light"/>
            </a:endParaRPr>
          </a:p>
        </p:txBody>
      </p:sp>
      <p:sp>
        <p:nvSpPr>
          <p:cNvPr id="24" name="Shape 42">
            <a:extLst>
              <a:ext uri="{FF2B5EF4-FFF2-40B4-BE49-F238E27FC236}">
                <a16:creationId xmlns:a16="http://schemas.microsoft.com/office/drawing/2014/main" id="{06CAC75C-96AD-42B3-AF3E-E1E5CE5C0C2D}"/>
              </a:ext>
            </a:extLst>
          </p:cNvPr>
          <p:cNvSpPr/>
          <p:nvPr/>
        </p:nvSpPr>
        <p:spPr>
          <a:xfrm>
            <a:off x="19171079" y="5271667"/>
            <a:ext cx="5196090" cy="498598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lvl="0" indent="-342900" algn="just">
              <a:buAutoNum type="arabicPeriod"/>
              <a:defRPr sz="1800"/>
            </a:pPr>
            <a:r>
              <a:rPr lang="en-US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</a:t>
            </a: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เลือกร้านค้าที่ต้องการ</a:t>
            </a:r>
          </a:p>
          <a:p>
            <a:pPr marL="342900" lvl="0" indent="-342900" algn="just">
              <a:buAutoNum type="arabicPeriod"/>
              <a:defRPr sz="1800"/>
            </a:pPr>
            <a:r>
              <a:rPr lang="en-US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</a:t>
            </a: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ต่อแถวเพื่อซื้ออาหาร</a:t>
            </a:r>
          </a:p>
          <a:p>
            <a:pPr marL="342900" lvl="0" indent="-342900" algn="just">
              <a:buAutoNum type="arabicPeriod"/>
              <a:defRPr sz="1800"/>
            </a:pPr>
            <a:r>
              <a:rPr lang="en-US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</a:t>
            </a: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เลือกอาหารที่ต้องการ</a:t>
            </a:r>
          </a:p>
          <a:p>
            <a:pPr marL="342900" lvl="0" indent="-342900" algn="just">
              <a:buAutoNum type="arabicPeriod"/>
              <a:defRPr sz="1800"/>
            </a:pPr>
            <a:r>
              <a:rPr lang="en-US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</a:t>
            </a: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สั่งรายการอาหาร</a:t>
            </a:r>
          </a:p>
          <a:p>
            <a:pPr marL="342900" lvl="0" indent="-342900" algn="just">
              <a:buAutoNum type="arabicPeriod"/>
              <a:defRPr sz="1800"/>
            </a:pPr>
            <a:r>
              <a:rPr lang="en-US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</a:t>
            </a: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รับอาหาร</a:t>
            </a:r>
            <a:endParaRPr lang="en-US" sz="5400" b="1" dirty="0">
              <a:latin typeface="TH Sarabun New" panose="020B0500040200020003" pitchFamily="34" charset="-34"/>
              <a:ea typeface="Helvetica Neue Light"/>
              <a:cs typeface="TH Sarabun New" panose="020B0500040200020003" pitchFamily="34" charset="-34"/>
              <a:sym typeface="Helvetica Neue Light"/>
            </a:endParaRPr>
          </a:p>
          <a:p>
            <a:pPr marL="342900" lvl="0" indent="-342900" algn="just">
              <a:buAutoNum type="arabicPeriod"/>
              <a:defRPr sz="1800"/>
            </a:pPr>
            <a:r>
              <a:rPr lang="en-US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</a:t>
            </a: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ชำระค่าอาหาร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AB681A-710D-4121-9487-3C5648ED201B}"/>
              </a:ext>
            </a:extLst>
          </p:cNvPr>
          <p:cNvSpPr txBox="1"/>
          <p:nvPr/>
        </p:nvSpPr>
        <p:spPr>
          <a:xfrm>
            <a:off x="10365908" y="6023065"/>
            <a:ext cx="8086725" cy="103153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Customer Segment</a:t>
            </a:r>
          </a:p>
        </p:txBody>
      </p:sp>
      <p:sp>
        <p:nvSpPr>
          <p:cNvPr id="28" name="Shape 42">
            <a:extLst>
              <a:ext uri="{FF2B5EF4-FFF2-40B4-BE49-F238E27FC236}">
                <a16:creationId xmlns:a16="http://schemas.microsoft.com/office/drawing/2014/main" id="{42D360CC-1BEF-4A59-B8E2-CA4FBB06EE01}"/>
              </a:ext>
            </a:extLst>
          </p:cNvPr>
          <p:cNvSpPr/>
          <p:nvPr/>
        </p:nvSpPr>
        <p:spPr>
          <a:xfrm>
            <a:off x="12132059" y="3429652"/>
            <a:ext cx="7410269" cy="18466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lvl="0" indent="-457200" algn="thaiDist">
              <a:buAutoNum type="arabicPeriod"/>
              <a:defRPr sz="1800"/>
            </a:pPr>
            <a:r>
              <a:rPr lang="en-US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</a:t>
            </a:r>
            <a:r>
              <a:rPr lang="th-TH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ระยะเวลาในการคอยแถวน้อย</a:t>
            </a:r>
            <a:endParaRPr lang="en-US" sz="6000" b="1" dirty="0">
              <a:latin typeface="TH Sarabun New" panose="020B0500040200020003" pitchFamily="34" charset="-34"/>
              <a:ea typeface="Helvetica Neue Light"/>
              <a:cs typeface="TH Sarabun New" panose="020B0500040200020003" pitchFamily="34" charset="-34"/>
              <a:sym typeface="Helvetica Neue Light"/>
            </a:endParaRPr>
          </a:p>
          <a:p>
            <a:pPr marL="457200" indent="-457200" algn="thaiDist">
              <a:buFontTx/>
              <a:buAutoNum type="arabicPeriod"/>
              <a:defRPr sz="1800"/>
            </a:pPr>
            <a:r>
              <a:rPr lang="en-US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</a:t>
            </a:r>
            <a:r>
              <a:rPr lang="th-TH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ได้รับประทานในสิ่งที่ต้องการ</a:t>
            </a:r>
            <a:endParaRPr lang="en-US" sz="6000" b="1" dirty="0">
              <a:latin typeface="TH Sarabun New" panose="020B0500040200020003" pitchFamily="34" charset="-34"/>
              <a:ea typeface="Helvetica Neue Light"/>
              <a:cs typeface="TH Sarabun New" panose="020B0500040200020003" pitchFamily="34" charset="-34"/>
              <a:sym typeface="Helvetica Neue Light"/>
            </a:endParaRPr>
          </a:p>
        </p:txBody>
      </p:sp>
      <p:sp>
        <p:nvSpPr>
          <p:cNvPr id="29" name="Shape 42">
            <a:extLst>
              <a:ext uri="{FF2B5EF4-FFF2-40B4-BE49-F238E27FC236}">
                <a16:creationId xmlns:a16="http://schemas.microsoft.com/office/drawing/2014/main" id="{241B43E8-0E95-466C-8290-A802FBC5FB6B}"/>
              </a:ext>
            </a:extLst>
          </p:cNvPr>
          <p:cNvSpPr/>
          <p:nvPr/>
        </p:nvSpPr>
        <p:spPr>
          <a:xfrm>
            <a:off x="11206065" y="7433553"/>
            <a:ext cx="9552626" cy="41549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lvl="0" indent="-457200" algn="thaiDist">
              <a:buAutoNum type="arabicPeriod"/>
              <a:defRPr sz="1800"/>
            </a:pP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ระยะเวลาในการคอยแถวนาน</a:t>
            </a:r>
          </a:p>
          <a:p>
            <a:pPr marL="457200" indent="-457200" algn="thaiDist">
              <a:buFontTx/>
              <a:buAutoNum type="arabicPeriod"/>
              <a:defRPr sz="1800"/>
            </a:pP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เสียเวลาในการเลือกร้านค้า </a:t>
            </a:r>
          </a:p>
          <a:p>
            <a:pPr algn="thaiDist">
              <a:defRPr sz="1800"/>
            </a:pP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   และอาหารที่ต้องการ</a:t>
            </a:r>
          </a:p>
          <a:p>
            <a:pPr algn="thaiDist">
              <a:defRPr sz="1800"/>
            </a:pP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     </a:t>
            </a:r>
            <a:r>
              <a:rPr lang="en-US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3. </a:t>
            </a: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อาหารที่ต้องการหมด</a:t>
            </a:r>
            <a:r>
              <a:rPr lang="en-US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/</a:t>
            </a: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ไม่มี</a:t>
            </a:r>
          </a:p>
          <a:p>
            <a:pPr algn="thaiDist">
              <a:defRPr sz="1800"/>
            </a:pPr>
            <a:r>
              <a:rPr lang="en-US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         4. </a:t>
            </a: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ร้านที่ต้องการไม่เปิด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7D8A573-2A94-40A2-B346-FF2F1CFFC98B}"/>
              </a:ext>
            </a:extLst>
          </p:cNvPr>
          <p:cNvSpPr/>
          <p:nvPr/>
        </p:nvSpPr>
        <p:spPr>
          <a:xfrm>
            <a:off x="16951768" y="11190345"/>
            <a:ext cx="1885120" cy="1589318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78F28-49B3-43ED-A9E1-4AA1115A80A8}"/>
              </a:ext>
            </a:extLst>
          </p:cNvPr>
          <p:cNvSpPr txBox="1"/>
          <p:nvPr/>
        </p:nvSpPr>
        <p:spPr>
          <a:xfrm>
            <a:off x="16116357" y="11552138"/>
            <a:ext cx="3555943" cy="103153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b="1" i="1" dirty="0">
                <a:solidFill>
                  <a:schemeClr val="bg2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Pains</a:t>
            </a:r>
            <a:endParaRPr kumimoji="0" lang="en-US" sz="6000" b="1" i="1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TH Sarabun New" panose="020B0500040200020003" pitchFamily="34" charset="-34"/>
              <a:cs typeface="TH Sarabun New" panose="020B0500040200020003" pitchFamily="34" charset="-34"/>
              <a:sym typeface="Helvetica Light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0674BDA-4575-4303-AE7C-DE60D791E121}"/>
              </a:ext>
            </a:extLst>
          </p:cNvPr>
          <p:cNvSpPr/>
          <p:nvPr/>
        </p:nvSpPr>
        <p:spPr>
          <a:xfrm>
            <a:off x="18895648" y="1788055"/>
            <a:ext cx="1885120" cy="1589318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EDBE29-5833-45E3-8957-18BB9C3B56E3}"/>
              </a:ext>
            </a:extLst>
          </p:cNvPr>
          <p:cNvSpPr txBox="1"/>
          <p:nvPr/>
        </p:nvSpPr>
        <p:spPr>
          <a:xfrm>
            <a:off x="18060237" y="2078034"/>
            <a:ext cx="3555943" cy="103153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b="1" i="1" dirty="0">
                <a:solidFill>
                  <a:schemeClr val="bg2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Gains</a:t>
            </a:r>
            <a:endParaRPr kumimoji="0" lang="en-US" sz="6000" b="1" i="1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TH Sarabun New" panose="020B0500040200020003" pitchFamily="34" charset="-34"/>
              <a:cs typeface="TH Sarabun New" panose="020B0500040200020003" pitchFamily="34" charset="-34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308298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D40185A-9573-4861-9756-3E68E400E6E9}"/>
              </a:ext>
            </a:extLst>
          </p:cNvPr>
          <p:cNvSpPr/>
          <p:nvPr/>
        </p:nvSpPr>
        <p:spPr>
          <a:xfrm>
            <a:off x="14598323" y="1354323"/>
            <a:ext cx="9164918" cy="2306859"/>
          </a:xfrm>
          <a:prstGeom prst="roundRect">
            <a:avLst/>
          </a:prstGeom>
          <a:solidFill>
            <a:srgbClr val="92D050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3AF3E-EAEF-4079-86C8-712E8A5143F8}"/>
              </a:ext>
            </a:extLst>
          </p:cNvPr>
          <p:cNvSpPr txBox="1"/>
          <p:nvPr/>
        </p:nvSpPr>
        <p:spPr>
          <a:xfrm>
            <a:off x="15137420" y="1734453"/>
            <a:ext cx="8086725" cy="158553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Value Propositions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F76AB6F-F978-4701-BC5A-1C83F235D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946" y="8300720"/>
            <a:ext cx="4758111" cy="4758111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029B476-E38E-4F48-967F-F8AFAC110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805" y="8515350"/>
            <a:ext cx="4543481" cy="45434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64DE181-934A-4E32-B86D-E036CE73A994}"/>
              </a:ext>
            </a:extLst>
          </p:cNvPr>
          <p:cNvGrpSpPr/>
          <p:nvPr/>
        </p:nvGrpSpPr>
        <p:grpSpPr>
          <a:xfrm>
            <a:off x="1159855" y="657169"/>
            <a:ext cx="12451392" cy="12401662"/>
            <a:chOff x="1159855" y="657169"/>
            <a:chExt cx="12451392" cy="12401662"/>
          </a:xfrm>
          <a:solidFill>
            <a:srgbClr val="92D050"/>
          </a:solidFill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7EB8ED1-87CC-46F9-B577-98E5F630E900}"/>
                </a:ext>
              </a:extLst>
            </p:cNvPr>
            <p:cNvGrpSpPr/>
            <p:nvPr/>
          </p:nvGrpSpPr>
          <p:grpSpPr>
            <a:xfrm>
              <a:off x="1159855" y="657169"/>
              <a:ext cx="12451392" cy="12401662"/>
              <a:chOff x="1159855" y="657169"/>
              <a:chExt cx="12451392" cy="12401662"/>
            </a:xfrm>
            <a:grpFill/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EDBD559-71DA-4553-9526-524FBF3E33BE}"/>
                  </a:ext>
                </a:extLst>
              </p:cNvPr>
              <p:cNvGrpSpPr/>
              <p:nvPr/>
            </p:nvGrpSpPr>
            <p:grpSpPr>
              <a:xfrm>
                <a:off x="1159855" y="657169"/>
                <a:ext cx="12451392" cy="12401662"/>
                <a:chOff x="1159855" y="657169"/>
                <a:chExt cx="12451392" cy="12401662"/>
              </a:xfrm>
              <a:grpFill/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9F4AD98-7C3A-4398-95D1-42FB759023BC}"/>
                    </a:ext>
                  </a:extLst>
                </p:cNvPr>
                <p:cNvSpPr/>
                <p:nvPr/>
              </p:nvSpPr>
              <p:spPr>
                <a:xfrm>
                  <a:off x="1159855" y="657169"/>
                  <a:ext cx="12451392" cy="12401662"/>
                </a:xfrm>
                <a:prstGeom prst="rect">
                  <a:avLst/>
                </a:prstGeom>
                <a:grpFill/>
                <a:ln w="3175" cap="flat">
                  <a:solidFill>
                    <a:schemeClr val="tx1"/>
                  </a:solidFill>
                  <a:miter lim="400000"/>
                </a:ln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3578" tIns="53578" rIns="53578" bIns="53578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997DED90-6120-4E6A-9169-65524CC82358}"/>
                    </a:ext>
                  </a:extLst>
                </p:cNvPr>
                <p:cNvCxnSpPr>
                  <a:cxnSpLocks/>
                  <a:stCxn id="3" idx="3"/>
                </p:cNvCxnSpPr>
                <p:nvPr/>
              </p:nvCxnSpPr>
              <p:spPr>
                <a:xfrm flipH="1">
                  <a:off x="7385551" y="6858000"/>
                  <a:ext cx="6225696" cy="0"/>
                </a:xfrm>
                <a:prstGeom prst="line">
                  <a:avLst/>
                </a:prstGeom>
                <a:grpFill/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54CECC1-0A70-4F6B-B6A4-D449FFFED470}"/>
                  </a:ext>
                </a:extLst>
              </p:cNvPr>
              <p:cNvCxnSpPr/>
              <p:nvPr/>
            </p:nvCxnSpPr>
            <p:spPr>
              <a:xfrm flipH="1" flipV="1">
                <a:off x="1159855" y="657169"/>
                <a:ext cx="6225696" cy="6200831"/>
              </a:xfrm>
              <a:prstGeom prst="line">
                <a:avLst/>
              </a:prstGeom>
              <a:grp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594C286-94E4-43CF-B686-B63350AE00E9}"/>
                </a:ext>
              </a:extLst>
            </p:cNvPr>
            <p:cNvCxnSpPr/>
            <p:nvPr/>
          </p:nvCxnSpPr>
          <p:spPr>
            <a:xfrm flipH="1">
              <a:off x="1159855" y="6858000"/>
              <a:ext cx="6225696" cy="6200831"/>
            </a:xfrm>
            <a:prstGeom prst="line">
              <a:avLst/>
            </a:prstGeom>
            <a:grp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0" name="Shape 42">
            <a:extLst>
              <a:ext uri="{FF2B5EF4-FFF2-40B4-BE49-F238E27FC236}">
                <a16:creationId xmlns:a16="http://schemas.microsoft.com/office/drawing/2014/main" id="{FEB75780-27E6-409A-900B-B3B8513DF098}"/>
              </a:ext>
            </a:extLst>
          </p:cNvPr>
          <p:cNvSpPr/>
          <p:nvPr/>
        </p:nvSpPr>
        <p:spPr>
          <a:xfrm>
            <a:off x="4894309" y="895263"/>
            <a:ext cx="9164918" cy="517064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 algn="just">
              <a:buFontTx/>
              <a:buAutoNum type="arabicPeriod"/>
              <a:defRPr sz="1800"/>
            </a:pPr>
            <a:r>
              <a:rPr lang="th-TH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สามารถตรวจสอบร้านค้าที่เปิดทำการ</a:t>
            </a:r>
          </a:p>
          <a:p>
            <a:pPr algn="just">
              <a:defRPr sz="1800"/>
            </a:pPr>
            <a:r>
              <a:rPr lang="th-TH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  ในแต่ละวันได้</a:t>
            </a:r>
          </a:p>
          <a:p>
            <a:pPr algn="just">
              <a:defRPr sz="1800"/>
            </a:pPr>
            <a:r>
              <a:rPr lang="en-US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2. </a:t>
            </a:r>
            <a:r>
              <a:rPr lang="th-TH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สามารถตรวจสอบรายการอาหาร</a:t>
            </a:r>
            <a:endParaRPr lang="en-US" sz="6000" b="1" dirty="0">
              <a:latin typeface="TH Sarabun New" panose="020B0500040200020003" pitchFamily="34" charset="-34"/>
              <a:ea typeface="Helvetica Neue Light"/>
              <a:cs typeface="TH Sarabun New" panose="020B0500040200020003" pitchFamily="34" charset="-34"/>
              <a:sym typeface="Helvetica Neue Light"/>
            </a:endParaRPr>
          </a:p>
          <a:p>
            <a:pPr algn="just">
              <a:defRPr sz="1800"/>
            </a:pPr>
            <a:r>
              <a:rPr lang="en-US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  </a:t>
            </a:r>
            <a:r>
              <a:rPr lang="th-TH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ในแต่ละวันได้</a:t>
            </a:r>
          </a:p>
          <a:p>
            <a:pPr marL="457200" indent="-457200" algn="just">
              <a:buFontTx/>
              <a:buAutoNum type="arabicPeriod"/>
              <a:defRPr sz="1800"/>
            </a:pPr>
            <a:endParaRPr lang="th-TH" sz="4800" dirty="0">
              <a:latin typeface="TH SarabunPSK" panose="020B0500040200020003" pitchFamily="34" charset="-34"/>
              <a:ea typeface="Helvetica Neue Light"/>
              <a:cs typeface="TH SarabunPSK" panose="020B0500040200020003" pitchFamily="34" charset="-34"/>
              <a:sym typeface="Helvetica Neue Light"/>
            </a:endParaRPr>
          </a:p>
          <a:p>
            <a:pPr lvl="0" algn="just">
              <a:defRPr sz="1800"/>
            </a:pPr>
            <a:endParaRPr lang="th-TH" sz="4800" dirty="0">
              <a:latin typeface="TH SarabunPSK" panose="020B0500040200020003" pitchFamily="34" charset="-34"/>
              <a:ea typeface="Helvetica Neue Light"/>
              <a:cs typeface="TH SarabunPSK" panose="020B0500040200020003" pitchFamily="34" charset="-34"/>
              <a:sym typeface="Helvetica Neue Light"/>
            </a:endParaRPr>
          </a:p>
        </p:txBody>
      </p:sp>
      <p:sp>
        <p:nvSpPr>
          <p:cNvPr id="14" name="Shape 42">
            <a:extLst>
              <a:ext uri="{FF2B5EF4-FFF2-40B4-BE49-F238E27FC236}">
                <a16:creationId xmlns:a16="http://schemas.microsoft.com/office/drawing/2014/main" id="{FE73DC3A-9CD6-475D-BE03-69304196E4D2}"/>
              </a:ext>
            </a:extLst>
          </p:cNvPr>
          <p:cNvSpPr/>
          <p:nvPr/>
        </p:nvSpPr>
        <p:spPr>
          <a:xfrm>
            <a:off x="4027705" y="10818112"/>
            <a:ext cx="9946392" cy="18466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lvl="0" indent="-457200" algn="just">
              <a:buAutoNum type="arabicPeriod"/>
              <a:defRPr sz="1800"/>
            </a:pPr>
            <a:r>
              <a:rPr lang="th-TH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ระบบตรวจสอบสถานะของร้าน (เปิด/ปิด)</a:t>
            </a:r>
          </a:p>
          <a:p>
            <a:pPr marL="457200" lvl="0" indent="-457200" algn="just">
              <a:buAutoNum type="arabicPeriod"/>
              <a:defRPr sz="1800"/>
            </a:pPr>
            <a:r>
              <a:rPr lang="th-TH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ระบบตรวจสอบรายการอาหารประจำวัน</a:t>
            </a:r>
          </a:p>
        </p:txBody>
      </p:sp>
      <p:sp>
        <p:nvSpPr>
          <p:cNvPr id="15" name="Shape 42">
            <a:extLst>
              <a:ext uri="{FF2B5EF4-FFF2-40B4-BE49-F238E27FC236}">
                <a16:creationId xmlns:a16="http://schemas.microsoft.com/office/drawing/2014/main" id="{66FCDDFD-4CAB-471E-A745-E7040DC72ECF}"/>
              </a:ext>
            </a:extLst>
          </p:cNvPr>
          <p:cNvSpPr/>
          <p:nvPr/>
        </p:nvSpPr>
        <p:spPr>
          <a:xfrm>
            <a:off x="1670934" y="6304003"/>
            <a:ext cx="5714617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defRPr sz="1800"/>
            </a:pPr>
            <a:r>
              <a:rPr lang="en-US" sz="72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Satang’s Canteen</a:t>
            </a:r>
            <a:endParaRPr lang="th-TH" sz="7200" b="1" dirty="0">
              <a:latin typeface="TH Sarabun New" panose="020B0500040200020003" pitchFamily="34" charset="-34"/>
              <a:ea typeface="Helvetica Neue Light"/>
              <a:cs typeface="TH Sarabun New" panose="020B0500040200020003" pitchFamily="34" charset="-34"/>
              <a:sym typeface="Helvetica Neue Ligh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2AEF45-45E2-4367-A6A2-FDF0A450D1FB}"/>
              </a:ext>
            </a:extLst>
          </p:cNvPr>
          <p:cNvGrpSpPr/>
          <p:nvPr/>
        </p:nvGrpSpPr>
        <p:grpSpPr>
          <a:xfrm>
            <a:off x="17335068" y="4515170"/>
            <a:ext cx="3655474" cy="3655474"/>
            <a:chOff x="17335068" y="4515170"/>
            <a:chExt cx="3655474" cy="365547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B2FBD6C-0FD6-4DDD-92B2-1400F9D17EA5}"/>
                </a:ext>
              </a:extLst>
            </p:cNvPr>
            <p:cNvSpPr/>
            <p:nvPr/>
          </p:nvSpPr>
          <p:spPr>
            <a:xfrm>
              <a:off x="18336895" y="5592298"/>
              <a:ext cx="1651820" cy="1563329"/>
            </a:xfrm>
            <a:prstGeom prst="ellipse">
              <a:avLst/>
            </a:prstGeom>
            <a:solidFill>
              <a:srgbClr val="F94723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2050" name="Picture 2" descr="à¸£à¸¹à¸à¸ à¸²à¸à¸à¸µà¹à¹à¸à¸µà¹à¸¢à¸§à¸à¹à¸­à¸">
              <a:extLst>
                <a:ext uri="{FF2B5EF4-FFF2-40B4-BE49-F238E27FC236}">
                  <a16:creationId xmlns:a16="http://schemas.microsoft.com/office/drawing/2014/main" id="{50D2D60E-5EF3-4728-B8C3-C552CF5F24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35068" y="4515170"/>
              <a:ext cx="3655474" cy="365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7A802F-1D29-4A5D-B525-F86CA7EA8C59}"/>
              </a:ext>
            </a:extLst>
          </p:cNvPr>
          <p:cNvSpPr txBox="1"/>
          <p:nvPr/>
        </p:nvSpPr>
        <p:spPr>
          <a:xfrm>
            <a:off x="6250221" y="6079068"/>
            <a:ext cx="8086725" cy="103153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Value Propositions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B09F4F-091A-4C45-9F07-AE33A45C3652}"/>
              </a:ext>
            </a:extLst>
          </p:cNvPr>
          <p:cNvSpPr/>
          <p:nvPr/>
        </p:nvSpPr>
        <p:spPr>
          <a:xfrm>
            <a:off x="10510075" y="4102019"/>
            <a:ext cx="2627666" cy="19548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9C65E5-BBFD-476B-A9A9-351E05D99D6E}"/>
              </a:ext>
            </a:extLst>
          </p:cNvPr>
          <p:cNvSpPr txBox="1"/>
          <p:nvPr/>
        </p:nvSpPr>
        <p:spPr>
          <a:xfrm>
            <a:off x="10055290" y="4033997"/>
            <a:ext cx="3555943" cy="195486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Gain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Creators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F5296FF-D62A-4240-8BFA-5243C362F864}"/>
              </a:ext>
            </a:extLst>
          </p:cNvPr>
          <p:cNvSpPr/>
          <p:nvPr/>
        </p:nvSpPr>
        <p:spPr>
          <a:xfrm>
            <a:off x="10510074" y="7636933"/>
            <a:ext cx="2627666" cy="19548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6F1904-991A-4816-9F5C-4EB979EB4A64}"/>
              </a:ext>
            </a:extLst>
          </p:cNvPr>
          <p:cNvSpPr txBox="1"/>
          <p:nvPr/>
        </p:nvSpPr>
        <p:spPr>
          <a:xfrm>
            <a:off x="10045936" y="7609404"/>
            <a:ext cx="3555943" cy="195486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b="1" i="1" dirty="0">
                <a:solidFill>
                  <a:schemeClr val="bg2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</a:t>
            </a:r>
            <a:r>
              <a:rPr kumimoji="0" lang="en-US" sz="60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ain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b="1" i="1" dirty="0">
                <a:solidFill>
                  <a:schemeClr val="bg2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Reliever</a:t>
            </a:r>
            <a:r>
              <a:rPr kumimoji="0" lang="en-US" sz="60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2365258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2A186-604F-4F3B-9502-1D18D000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5" y="5529664"/>
            <a:ext cx="21802725" cy="6003575"/>
          </a:xfrm>
          <a:solidFill>
            <a:srgbClr val="FFCC00"/>
          </a:solidFill>
          <a:ln w="76200">
            <a:solidFill>
              <a:srgbClr val="FA694E"/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	“Satang’s Canteen” </a:t>
            </a:r>
            <a:r>
              <a:rPr lang="th-TH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เป็นแอพพลิเคชั่นที่ถูกออกแบบมาเพื่อให้แม่ค้าที่ประกอบ		กิจการร้านอาหารในตึกอาคารสตางค์ของคณะวิศวกรรมศาสตร์ 	มหาวิทยาลัยสงขลานครินทร์	ใช้ในการเพิ่มลดหรือแก้ไขเมนูที่ขายในแต่ละวันได้ 	แอพพลิเคชั่นออกแบบมาเพื่อให้ลูกค้า</a:t>
            </a:r>
            <a:r>
              <a:rPr lang="en-US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สามารถดูสถานะของร้านค้าที่เปิดทำการอยู่ได้และสามารถกดติดตามร้านค้าที่สนใจได้</a:t>
            </a:r>
            <a:endParaRPr lang="en-US" sz="6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1A2EC2-1DE2-4DB0-B141-8F733A16D825}"/>
              </a:ext>
            </a:extLst>
          </p:cNvPr>
          <p:cNvSpPr txBox="1">
            <a:spLocks/>
          </p:cNvSpPr>
          <p:nvPr/>
        </p:nvSpPr>
        <p:spPr>
          <a:xfrm>
            <a:off x="7105672" y="1437080"/>
            <a:ext cx="10172654" cy="1491362"/>
          </a:xfrm>
          <a:prstGeom prst="rect">
            <a:avLst/>
          </a:prstGeom>
          <a:solidFill>
            <a:srgbClr val="FFCC00"/>
          </a:solidFill>
          <a:ln w="76200" cap="flat" cmpd="sng" algn="ctr">
            <a:solidFill>
              <a:srgbClr val="FA694E"/>
            </a:solidFill>
            <a:prstDash val="solid"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>
            <a:normAutofit/>
          </a:bodyPr>
          <a:lstStyle>
            <a:lvl1pPr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8" indent="0" rtl="0" latinLnBrk="1" hangingPunct="0"/>
            <a:r>
              <a:rPr lang="en-US" sz="88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Introduce</a:t>
            </a:r>
          </a:p>
        </p:txBody>
      </p:sp>
    </p:spTree>
    <p:extLst>
      <p:ext uri="{BB962C8B-B14F-4D97-AF65-F5344CB8AC3E}">
        <p14:creationId xmlns:p14="http://schemas.microsoft.com/office/powerpoint/2010/main" val="227488185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C01B597-45E8-447E-8C72-C6F2F5BBC98A}"/>
              </a:ext>
            </a:extLst>
          </p:cNvPr>
          <p:cNvSpPr txBox="1">
            <a:spLocks/>
          </p:cNvSpPr>
          <p:nvPr/>
        </p:nvSpPr>
        <p:spPr>
          <a:xfrm>
            <a:off x="7105673" y="1437080"/>
            <a:ext cx="10172654" cy="1491362"/>
          </a:xfrm>
          <a:prstGeom prst="rect">
            <a:avLst/>
          </a:prstGeom>
          <a:solidFill>
            <a:srgbClr val="FFCC00"/>
          </a:solidFill>
          <a:ln w="76200" cap="flat" cmpd="sng" algn="ctr">
            <a:solidFill>
              <a:srgbClr val="FA694E"/>
            </a:solidFill>
            <a:prstDash val="solid"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>
            <a:normAutofit/>
          </a:bodyPr>
          <a:lstStyle>
            <a:lvl1pPr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8" indent="0" rtl="0" latinLnBrk="1" hangingPunct="0"/>
            <a:r>
              <a:rPr lang="en-US" sz="88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Software Purpose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67E9A3-86E8-427A-9B3D-D39609BFF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877" y="5529664"/>
            <a:ext cx="20505175" cy="6003575"/>
          </a:xfrm>
          <a:solidFill>
            <a:srgbClr val="FFCC00"/>
          </a:solidFill>
          <a:ln w="76200">
            <a:solidFill>
              <a:srgbClr val="FA694E"/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จุดประสงค์ ในการพัฒนาแอพพลิเคชั่น “</a:t>
            </a:r>
            <a:r>
              <a:rPr lang="en-US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Satang’s Canteen” </a:t>
            </a:r>
            <a:r>
              <a:rPr lang="th-TH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ได้แก่หัวข้อดังต่อไปนี้</a:t>
            </a:r>
            <a:br>
              <a:rPr lang="th-TH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•	เพื่อสามารถตรวจสอบร้านที่เปิดทำการในแต่ละวันได้</a:t>
            </a:r>
            <a:br>
              <a:rPr lang="th-TH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•	เพื่อสามารถตรวจสอบรายการอาหารในแต่ละวันได้</a:t>
            </a:r>
            <a:br>
              <a:rPr lang="th-TH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•	เพื่อเพิ่มโอกาสของลูกค้าที่จะได้รับประทานในสิ่งที่ต้องการ</a:t>
            </a:r>
            <a:endParaRPr lang="en-US" sz="6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1093202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F7DD7EA-BABC-4D51-B9E3-4CCA29AF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CC7BD7C-4A1F-4AB6-8634-5E10B011A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053" y="0"/>
            <a:ext cx="19588161" cy="13716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73BFAE8-F54B-4058-9AC1-45CD4EA2BB8E}"/>
              </a:ext>
            </a:extLst>
          </p:cNvPr>
          <p:cNvSpPr txBox="1">
            <a:spLocks/>
          </p:cNvSpPr>
          <p:nvPr/>
        </p:nvSpPr>
        <p:spPr>
          <a:xfrm>
            <a:off x="226700" y="267932"/>
            <a:ext cx="6673453" cy="1526949"/>
          </a:xfrm>
          <a:prstGeom prst="rect">
            <a:avLst/>
          </a:prstGeom>
          <a:solidFill>
            <a:srgbClr val="FFCC00"/>
          </a:solidFill>
          <a:ln w="57150" cap="flat" cmpd="sng" algn="ctr">
            <a:solidFill>
              <a:srgbClr val="FA694E"/>
            </a:solidFill>
            <a:prstDash val="solid"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>
            <a:normAutofit/>
          </a:bodyPr>
          <a:lstStyle>
            <a:lvl1pPr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8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Use Case</a:t>
            </a:r>
            <a:r>
              <a:rPr lang="th-TH" sz="8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8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225229292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3578" tIns="53578" rIns="53578" bIns="5357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53578" tIns="53578" rIns="53578" bIns="5357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3578" tIns="53578" rIns="53578" bIns="5357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53578" tIns="53578" rIns="53578" bIns="5357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299</Words>
  <Application>Microsoft Office PowerPoint</Application>
  <PresentationFormat>Custom</PresentationFormat>
  <Paragraphs>85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Avenir Roman</vt:lpstr>
      <vt:lpstr>Helvetica Light</vt:lpstr>
      <vt:lpstr>TH Sarabun New</vt:lpstr>
      <vt:lpstr>TH SarabunPSK</vt:lpstr>
      <vt:lpstr>White</vt:lpstr>
      <vt:lpstr>PowerPoint Presentation</vt:lpstr>
      <vt:lpstr>problem ?</vt:lpstr>
      <vt:lpstr>Outline</vt:lpstr>
      <vt:lpstr>VPC</vt:lpstr>
      <vt:lpstr>PowerPoint Presentation</vt:lpstr>
      <vt:lpstr>PowerPoint Presentation</vt:lpstr>
      <vt:lpstr>  “Satang’s Canteen” เป็นแอพพลิเคชั่นที่ถูกออกแบบมาเพื่อให้แม่ค้าที่ประกอบ  กิจการร้านอาหารในตึกอาคารสตางค์ของคณะวิศวกรรมศาสตร์  มหาวิทยาลัยสงขลานครินทร์ ใช้ในการเพิ่มลดหรือแก้ไขเมนูที่ขายในแต่ละวันได้  แอพพลิเคชั่นออกแบบมาเพื่อให้ลูกค้า สามารถดูสถานะของร้านค้าที่เปิดทำการอยู่ได้และสามารถกดติดตามร้านค้าที่สนใจได้</vt:lpstr>
      <vt:lpstr>  จุดประสงค์ ในการพัฒนาแอพพลิเคชั่น “Satang’s Canteen” ได้แก่หัวข้อดังต่อไปนี้  • เพื่อสามารถตรวจสอบร้านที่เปิดทำการในแต่ละวันได้  • เพื่อสามารถตรวจสอบรายการอาหารในแต่ละวันได้  • เพื่อเพิ่มโอกาสของลูกค้าที่จะได้รับประทานในสิ่งที่ต้องการ</vt:lpstr>
      <vt:lpstr>PowerPoint Presentation</vt:lpstr>
      <vt:lpstr>PowerPoint Presentation</vt:lpstr>
      <vt:lpstr>https://marvelapp.com/67bg7db/screen/61416257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VIPAD</dc:creator>
  <cp:lastModifiedBy>THANAPORN SAECHIN (ธนพร แซ่ชิ่น)</cp:lastModifiedBy>
  <cp:revision>90</cp:revision>
  <dcterms:modified xsi:type="dcterms:W3CDTF">2019-09-18T07:14:11Z</dcterms:modified>
</cp:coreProperties>
</file>